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4"/>
  </p:notesMasterIdLst>
  <p:sldIdLst>
    <p:sldId id="256" r:id="rId2"/>
    <p:sldId id="257" r:id="rId3"/>
    <p:sldId id="279" r:id="rId4"/>
    <p:sldId id="306" r:id="rId5"/>
    <p:sldId id="261" r:id="rId6"/>
    <p:sldId id="350" r:id="rId7"/>
    <p:sldId id="346" r:id="rId8"/>
    <p:sldId id="348" r:id="rId9"/>
    <p:sldId id="338" r:id="rId10"/>
    <p:sldId id="337" r:id="rId11"/>
    <p:sldId id="347" r:id="rId12"/>
    <p:sldId id="268" r:id="rId13"/>
    <p:sldId id="321" r:id="rId14"/>
    <p:sldId id="343" r:id="rId15"/>
    <p:sldId id="345" r:id="rId16"/>
    <p:sldId id="300" r:id="rId17"/>
    <p:sldId id="341" r:id="rId18"/>
    <p:sldId id="288" r:id="rId19"/>
    <p:sldId id="349" r:id="rId20"/>
    <p:sldId id="351" r:id="rId21"/>
    <p:sldId id="342" r:id="rId22"/>
    <p:sldId id="344" r:id="rId23"/>
    <p:sldId id="340" r:id="rId24"/>
    <p:sldId id="352" r:id="rId25"/>
    <p:sldId id="308" r:id="rId26"/>
    <p:sldId id="339" r:id="rId27"/>
    <p:sldId id="277" r:id="rId28"/>
    <p:sldId id="336" r:id="rId29"/>
    <p:sldId id="271" r:id="rId30"/>
    <p:sldId id="334" r:id="rId31"/>
    <p:sldId id="353" r:id="rId32"/>
    <p:sldId id="35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25BBF"/>
    <a:srgbClr val="135BBB"/>
    <a:srgbClr val="D4041B"/>
    <a:srgbClr val="1250A2"/>
    <a:srgbClr val="44AF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autoAdjust="0"/>
    <p:restoredTop sz="94563" autoAdjust="0"/>
  </p:normalViewPr>
  <p:slideViewPr>
    <p:cSldViewPr snapToGrid="0" snapToObjects="1">
      <p:cViewPr varScale="1">
        <p:scale>
          <a:sx n="114" d="100"/>
          <a:sy n="114" d="100"/>
        </p:scale>
        <p:origin x="-152" y="-96"/>
      </p:cViewPr>
      <p:guideLst>
        <p:guide orient="horz" pos="2160"/>
        <p:guide pos="2880"/>
      </p:guideLst>
    </p:cSldViewPr>
  </p:slideViewPr>
  <p:outlineViewPr>
    <p:cViewPr>
      <p:scale>
        <a:sx n="33" d="100"/>
        <a:sy n="33" d="100"/>
      </p:scale>
      <p:origin x="0" y="4696"/>
    </p:cViewPr>
  </p:outlineViewPr>
  <p:notesTextViewPr>
    <p:cViewPr>
      <p:scale>
        <a:sx n="100" d="100"/>
        <a:sy n="100" d="100"/>
      </p:scale>
      <p:origin x="0" y="0"/>
    </p:cViewPr>
  </p:notesTextViewPr>
  <p:sorterViewPr>
    <p:cViewPr>
      <p:scale>
        <a:sx n="72" d="100"/>
        <a:sy n="72" d="100"/>
      </p:scale>
      <p:origin x="0" y="32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500D80-81CF-B94B-B92F-0232C2E4D19C}" type="datetimeFigureOut">
              <a:rPr lang="en-US" smtClean="0"/>
              <a:t>7/19/18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FCC52A-2C64-0344-B01A-ED36F2740263}" type="slidenum">
              <a:rPr lang="en-US" smtClean="0"/>
              <a:t>‹#›</a:t>
            </a:fld>
            <a:endParaRPr lang="en-US"/>
          </a:p>
        </p:txBody>
      </p:sp>
    </p:spTree>
    <p:extLst>
      <p:ext uri="{BB962C8B-B14F-4D97-AF65-F5344CB8AC3E}">
        <p14:creationId xmlns:p14="http://schemas.microsoft.com/office/powerpoint/2010/main" val="21403321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CC52A-2C64-0344-B01A-ED36F2740263}" type="slidenum">
              <a:rPr lang="en-US" smtClean="0"/>
              <a:t>4</a:t>
            </a:fld>
            <a:endParaRPr lang="en-US"/>
          </a:p>
        </p:txBody>
      </p:sp>
    </p:spTree>
    <p:extLst>
      <p:ext uri="{BB962C8B-B14F-4D97-AF65-F5344CB8AC3E}">
        <p14:creationId xmlns:p14="http://schemas.microsoft.com/office/powerpoint/2010/main" val="306106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CC52A-2C64-0344-B01A-ED36F2740263}" type="slidenum">
              <a:rPr lang="en-US" smtClean="0"/>
              <a:t>13</a:t>
            </a:fld>
            <a:endParaRPr lang="en-US"/>
          </a:p>
        </p:txBody>
      </p:sp>
    </p:spTree>
    <p:extLst>
      <p:ext uri="{BB962C8B-B14F-4D97-AF65-F5344CB8AC3E}">
        <p14:creationId xmlns:p14="http://schemas.microsoft.com/office/powerpoint/2010/main" val="160218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CC52A-2C64-0344-B01A-ED36F2740263}" type="slidenum">
              <a:rPr lang="en-US" smtClean="0"/>
              <a:t>18</a:t>
            </a:fld>
            <a:endParaRPr lang="en-US"/>
          </a:p>
        </p:txBody>
      </p:sp>
    </p:spTree>
    <p:extLst>
      <p:ext uri="{BB962C8B-B14F-4D97-AF65-F5344CB8AC3E}">
        <p14:creationId xmlns:p14="http://schemas.microsoft.com/office/powerpoint/2010/main" val="136446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transition xmlns:p14="http://schemas.microsoft.com/office/powerpoint/2010/main" spd="slow"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transition xmlns:p14="http://schemas.microsoft.com/office/powerpoint/2010/main" spd="slow"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transition xmlns:p14="http://schemas.microsoft.com/office/powerpoint/2010/mai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transition xmlns:p14="http://schemas.microsoft.com/office/powerpoint/2010/mai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transition xmlns:p14="http://schemas.microsoft.com/office/powerpoint/2010/mai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transition xmlns:p14="http://schemas.microsoft.com/office/powerpoint/2010/mai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7/19/18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transition xmlns:p14="http://schemas.microsoft.com/office/powerpoint/2010/mai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7/19/18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transition xmlns:p14="http://schemas.microsoft.com/office/powerpoint/2010/main" spd="slow"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transition xmlns:p14="http://schemas.microsoft.com/office/powerpoint/2010/mai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transition xmlns:p14="http://schemas.microsoft.com/office/powerpoint/2010/main" spd="slow"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transition xmlns:p14="http://schemas.microsoft.com/office/powerpoint/2010/main" spd="slow" advTm="5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xmlns:p14="http://schemas.microsoft.com/office/powerpoint/2010/main" spd="slow" advTm="5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760" y="2903912"/>
            <a:ext cx="8521768" cy="1151786"/>
          </a:xfrm>
        </p:spPr>
        <p:txBody>
          <a:bodyPr>
            <a:normAutofit/>
          </a:bodyPr>
          <a:lstStyle/>
          <a:p>
            <a:r>
              <a:rPr lang="en-US" sz="3400" dirty="0" smtClean="0">
                <a:solidFill>
                  <a:srgbClr val="D4041B"/>
                </a:solidFill>
                <a:latin typeface="Arial"/>
                <a:cs typeface="Arial"/>
              </a:rPr>
              <a:t>PARTNERS</a:t>
            </a:r>
            <a:r>
              <a:rPr lang="en-US" sz="3400" dirty="0" smtClean="0">
                <a:latin typeface="Arial"/>
                <a:cs typeface="Arial"/>
              </a:rPr>
              <a:t> in </a:t>
            </a:r>
            <a:r>
              <a:rPr lang="en-US" sz="3400" dirty="0" smtClean="0">
                <a:solidFill>
                  <a:srgbClr val="125BBF"/>
                </a:solidFill>
                <a:latin typeface="Arial"/>
                <a:cs typeface="Arial"/>
              </a:rPr>
              <a:t>ISLAND</a:t>
            </a:r>
            <a:r>
              <a:rPr lang="en-US" sz="3400" dirty="0" smtClean="0">
                <a:latin typeface="Arial"/>
                <a:cs typeface="Arial"/>
              </a:rPr>
              <a:t> </a:t>
            </a:r>
            <a:r>
              <a:rPr lang="en-US" sz="3400" dirty="0" smtClean="0">
                <a:solidFill>
                  <a:srgbClr val="44AF38"/>
                </a:solidFill>
                <a:latin typeface="Arial"/>
                <a:cs typeface="Arial"/>
              </a:rPr>
              <a:t>EDUCATION</a:t>
            </a:r>
            <a:r>
              <a:rPr lang="en-US" sz="3400" dirty="0" smtClean="0">
                <a:solidFill>
                  <a:srgbClr val="1250A2"/>
                </a:solidFill>
                <a:latin typeface="Arial"/>
                <a:cs typeface="Arial"/>
              </a:rPr>
              <a:t> </a:t>
            </a:r>
            <a:endParaRPr lang="en-US" sz="3400" dirty="0">
              <a:solidFill>
                <a:srgbClr val="1250A2"/>
              </a:solidFill>
              <a:latin typeface="Arial"/>
              <a:cs typeface="Arial"/>
            </a:endParaRPr>
          </a:p>
        </p:txBody>
      </p:sp>
      <p:pic>
        <p:nvPicPr>
          <p:cNvPr id="4" name="Picture 3" descr="PIE LOGO_ARIAL_COLOR_CMY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1640260"/>
            <a:ext cx="3649579" cy="1219200"/>
          </a:xfrm>
          <a:prstGeom prst="rect">
            <a:avLst/>
          </a:prstGeom>
        </p:spPr>
      </p:pic>
      <p:pic>
        <p:nvPicPr>
          <p:cNvPr id="5" name="Picture 4" descr="vinalhavenback.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511777"/>
            <a:ext cx="9144000" cy="1890426"/>
          </a:xfrm>
          <a:prstGeom prst="rect">
            <a:avLst/>
          </a:prstGeom>
        </p:spPr>
      </p:pic>
      <p:pic>
        <p:nvPicPr>
          <p:cNvPr id="3" name="11 Bridal Veil Fall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7760" y="407035"/>
            <a:ext cx="812800" cy="812800"/>
          </a:xfrm>
          <a:prstGeom prst="rect">
            <a:avLst/>
          </a:prstGeom>
        </p:spPr>
      </p:pic>
    </p:spTree>
    <p:extLst>
      <p:ext uri="{BB962C8B-B14F-4D97-AF65-F5344CB8AC3E}">
        <p14:creationId xmlns:p14="http://schemas.microsoft.com/office/powerpoint/2010/main" val="2952173020"/>
      </p:ext>
    </p:extLst>
  </p:cSld>
  <p:clrMapOvr>
    <a:masterClrMapping/>
  </p:clrMapOvr>
  <p:transition xmlns:p14="http://schemas.microsoft.com/office/powerpoint/2010/main" spd="slow" advTm="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n Guptill RN.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43753" y="804749"/>
            <a:ext cx="3080493" cy="3250863"/>
          </a:xfrm>
          <a:prstGeom prst="rect">
            <a:avLst/>
          </a:prstGeom>
        </p:spPr>
      </p:pic>
      <p:pic>
        <p:nvPicPr>
          <p:cNvPr id="3" name="Picture 2" descr="Jen Guptill.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662" y="440079"/>
            <a:ext cx="3744867" cy="4566416"/>
          </a:xfrm>
          <a:prstGeom prst="rect">
            <a:avLst/>
          </a:prstGeom>
        </p:spPr>
      </p:pic>
      <p:sp>
        <p:nvSpPr>
          <p:cNvPr id="4" name="TextBox 3"/>
          <p:cNvSpPr txBox="1"/>
          <p:nvPr/>
        </p:nvSpPr>
        <p:spPr>
          <a:xfrm>
            <a:off x="5043753" y="4339874"/>
            <a:ext cx="3588246" cy="1754327"/>
          </a:xfrm>
          <a:prstGeom prst="rect">
            <a:avLst/>
          </a:prstGeom>
          <a:noFill/>
        </p:spPr>
        <p:txBody>
          <a:bodyPr wrap="square" rtlCol="0">
            <a:spAutoFit/>
          </a:bodyPr>
          <a:lstStyle/>
          <a:p>
            <a:r>
              <a:rPr lang="en-US" dirty="0" smtClean="0"/>
              <a:t>Jen </a:t>
            </a:r>
            <a:r>
              <a:rPr lang="en-US" dirty="0"/>
              <a:t>graduated </a:t>
            </a:r>
            <a:r>
              <a:rPr lang="en-US" dirty="0" smtClean="0"/>
              <a:t>from </a:t>
            </a:r>
            <a:r>
              <a:rPr lang="en-US" dirty="0" err="1" smtClean="0"/>
              <a:t>UMaine</a:t>
            </a:r>
            <a:r>
              <a:rPr lang="en-US" dirty="0" smtClean="0"/>
              <a:t>, </a:t>
            </a:r>
            <a:r>
              <a:rPr lang="en-US" dirty="0" err="1" smtClean="0"/>
              <a:t>Orono</a:t>
            </a:r>
            <a:r>
              <a:rPr lang="en-US" dirty="0" smtClean="0"/>
              <a:t> in 2014 with a degree in Nursing. She now works as a nurse </a:t>
            </a:r>
            <a:r>
              <a:rPr lang="en-US" dirty="0"/>
              <a:t>at the </a:t>
            </a:r>
            <a:r>
              <a:rPr lang="en-US" dirty="0" smtClean="0"/>
              <a:t>Islands </a:t>
            </a:r>
            <a:r>
              <a:rPr lang="en-US" dirty="0"/>
              <a:t>Community Medical </a:t>
            </a:r>
            <a:r>
              <a:rPr lang="en-US" dirty="0" smtClean="0"/>
              <a:t>Center on </a:t>
            </a:r>
            <a:r>
              <a:rPr lang="en-US" dirty="0"/>
              <a:t>Vinalhaven. </a:t>
            </a:r>
            <a:r>
              <a:rPr lang="en-US" dirty="0" smtClean="0"/>
              <a:t> She is married to Andrew </a:t>
            </a:r>
            <a:r>
              <a:rPr lang="en-US" dirty="0" err="1" smtClean="0"/>
              <a:t>Guptill</a:t>
            </a:r>
            <a:r>
              <a:rPr lang="en-US" dirty="0" smtClean="0"/>
              <a:t>.</a:t>
            </a:r>
            <a:endParaRPr lang="en-US" dirty="0"/>
          </a:p>
        </p:txBody>
      </p:sp>
      <p:sp>
        <p:nvSpPr>
          <p:cNvPr id="5" name="TextBox 4"/>
          <p:cNvSpPr txBox="1"/>
          <p:nvPr/>
        </p:nvSpPr>
        <p:spPr>
          <a:xfrm>
            <a:off x="425172" y="5324760"/>
            <a:ext cx="3966357" cy="1107996"/>
          </a:xfrm>
          <a:prstGeom prst="rect">
            <a:avLst/>
          </a:prstGeom>
          <a:noFill/>
        </p:spPr>
        <p:txBody>
          <a:bodyPr wrap="square" rtlCol="0">
            <a:spAutoFit/>
          </a:bodyPr>
          <a:lstStyle/>
          <a:p>
            <a:r>
              <a:rPr lang="en-US" sz="2200" dirty="0" smtClean="0"/>
              <a:t>Jen </a:t>
            </a:r>
            <a:r>
              <a:rPr lang="en-US" sz="2200" dirty="0" err="1" smtClean="0"/>
              <a:t>Guptill</a:t>
            </a:r>
            <a:endParaRPr lang="en-US" sz="2200" dirty="0" smtClean="0"/>
          </a:p>
          <a:p>
            <a:r>
              <a:rPr lang="en-US" sz="2200" dirty="0" smtClean="0"/>
              <a:t>Ogden-Chaffey Scholarship</a:t>
            </a:r>
          </a:p>
          <a:p>
            <a:r>
              <a:rPr lang="en-US" sz="2200" dirty="0" smtClean="0"/>
              <a:t> 2010</a:t>
            </a:r>
            <a:endParaRPr lang="en-US" sz="2200" dirty="0"/>
          </a:p>
        </p:txBody>
      </p:sp>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18000">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than Graduates Bentley May 201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583" y="427540"/>
            <a:ext cx="4224366" cy="3035351"/>
          </a:xfrm>
          <a:prstGeom prst="rect">
            <a:avLst/>
          </a:prstGeom>
        </p:spPr>
      </p:pic>
      <p:sp>
        <p:nvSpPr>
          <p:cNvPr id="4" name="TextBox 3"/>
          <p:cNvSpPr txBox="1"/>
          <p:nvPr/>
        </p:nvSpPr>
        <p:spPr>
          <a:xfrm>
            <a:off x="495732" y="4854868"/>
            <a:ext cx="5409768" cy="1477328"/>
          </a:xfrm>
          <a:prstGeom prst="rect">
            <a:avLst/>
          </a:prstGeom>
          <a:noFill/>
        </p:spPr>
        <p:txBody>
          <a:bodyPr wrap="square" rtlCol="0">
            <a:spAutoFit/>
          </a:bodyPr>
          <a:lstStyle/>
          <a:p>
            <a:r>
              <a:rPr lang="en-US" dirty="0" smtClean="0"/>
              <a:t>Nathan graduated from Bentley College</a:t>
            </a:r>
            <a:r>
              <a:rPr lang="en-US" dirty="0"/>
              <a:t> </a:t>
            </a:r>
            <a:r>
              <a:rPr lang="en-US" dirty="0" smtClean="0"/>
              <a:t>in 2014, and worked for several years in the Boston area as a Digital Traffic Coordinator and Data Operations Specialist. In 2017, he </a:t>
            </a:r>
            <a:r>
              <a:rPr lang="en-US" dirty="0"/>
              <a:t>moved to New York </a:t>
            </a:r>
            <a:r>
              <a:rPr lang="en-US" dirty="0" smtClean="0"/>
              <a:t>City to become a Research Analyst at </a:t>
            </a:r>
            <a:r>
              <a:rPr lang="en-US" dirty="0" err="1" smtClean="0"/>
              <a:t>APlusA</a:t>
            </a:r>
            <a:r>
              <a:rPr lang="en-US" dirty="0"/>
              <a:t>.</a:t>
            </a:r>
          </a:p>
        </p:txBody>
      </p:sp>
      <p:pic>
        <p:nvPicPr>
          <p:cNvPr id="5" name="Picture 4" descr="Nathan Hopkins Bentley grad 201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0504" y="3685294"/>
            <a:ext cx="1819013" cy="2535668"/>
          </a:xfrm>
          <a:prstGeom prst="rect">
            <a:avLst/>
          </a:prstGeom>
        </p:spPr>
      </p:pic>
      <p:pic>
        <p:nvPicPr>
          <p:cNvPr id="2" name="Picture 1" descr="17426050_10155972710334148_6473113847915294425_n.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40671" y="440445"/>
            <a:ext cx="3018846" cy="2814292"/>
          </a:xfrm>
          <a:prstGeom prst="rect">
            <a:avLst/>
          </a:prstGeom>
        </p:spPr>
      </p:pic>
      <p:sp>
        <p:nvSpPr>
          <p:cNvPr id="6" name="TextBox 5"/>
          <p:cNvSpPr txBox="1"/>
          <p:nvPr/>
        </p:nvSpPr>
        <p:spPr>
          <a:xfrm>
            <a:off x="536702" y="3630981"/>
            <a:ext cx="3810214" cy="1107996"/>
          </a:xfrm>
          <a:prstGeom prst="rect">
            <a:avLst/>
          </a:prstGeom>
          <a:noFill/>
        </p:spPr>
        <p:txBody>
          <a:bodyPr wrap="square" rtlCol="0">
            <a:spAutoFit/>
          </a:bodyPr>
          <a:lstStyle/>
          <a:p>
            <a:r>
              <a:rPr lang="en-US" sz="2200" dirty="0" smtClean="0"/>
              <a:t>Nathan Hopkins</a:t>
            </a:r>
          </a:p>
          <a:p>
            <a:r>
              <a:rPr lang="en-US" sz="2200" dirty="0" smtClean="0"/>
              <a:t>Vinalhaven College Scholarship</a:t>
            </a:r>
          </a:p>
          <a:p>
            <a:r>
              <a:rPr lang="en-US" sz="2200" dirty="0" smtClean="0"/>
              <a:t>2010</a:t>
            </a:r>
            <a:endParaRPr lang="en-US" sz="2200" dirty="0"/>
          </a:p>
        </p:txBody>
      </p:sp>
    </p:spTree>
    <p:extLst>
      <p:ext uri="{BB962C8B-B14F-4D97-AF65-F5344CB8AC3E}">
        <p14:creationId xmlns:p14="http://schemas.microsoft.com/office/powerpoint/2010/main" val="848746078"/>
      </p:ext>
    </p:extLst>
  </p:cSld>
  <p:clrMapOvr>
    <a:masterClrMapping/>
  </p:clrMapOvr>
  <p:transition xmlns:p14="http://schemas.microsoft.com/office/powerpoint/2010/main" spd="slow" advTm="18000">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299" y="496217"/>
            <a:ext cx="3742544" cy="1107996"/>
          </a:xfrm>
          <a:prstGeom prst="rect">
            <a:avLst/>
          </a:prstGeom>
          <a:noFill/>
        </p:spPr>
        <p:txBody>
          <a:bodyPr wrap="none" rtlCol="0">
            <a:spAutoFit/>
          </a:bodyPr>
          <a:lstStyle/>
          <a:p>
            <a:r>
              <a:rPr lang="en-US" sz="2200" dirty="0" smtClean="0"/>
              <a:t>Blake </a:t>
            </a:r>
            <a:r>
              <a:rPr lang="en-US" sz="2200" dirty="0" err="1" smtClean="0"/>
              <a:t>Reidy</a:t>
            </a:r>
            <a:endParaRPr lang="en-US" sz="2200" dirty="0" smtClean="0"/>
          </a:p>
          <a:p>
            <a:r>
              <a:rPr lang="en-US" sz="2200" dirty="0" smtClean="0"/>
              <a:t>Vinalhaven College Scholarship</a:t>
            </a:r>
          </a:p>
          <a:p>
            <a:r>
              <a:rPr lang="en-US" sz="2200" dirty="0" smtClean="0"/>
              <a:t>2012</a:t>
            </a:r>
            <a:endParaRPr lang="en-US" sz="2200" dirty="0"/>
          </a:p>
        </p:txBody>
      </p:sp>
      <p:pic>
        <p:nvPicPr>
          <p:cNvPr id="3" name="Picture 2" descr="DSC_089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7087" y="1736367"/>
            <a:ext cx="4281903" cy="3171267"/>
          </a:xfrm>
          <a:prstGeom prst="rect">
            <a:avLst/>
          </a:prstGeom>
        </p:spPr>
      </p:pic>
      <p:sp>
        <p:nvSpPr>
          <p:cNvPr id="5" name="Rectangle 4"/>
          <p:cNvSpPr/>
          <p:nvPr/>
        </p:nvSpPr>
        <p:spPr>
          <a:xfrm>
            <a:off x="758349" y="5315936"/>
            <a:ext cx="7596821" cy="923330"/>
          </a:xfrm>
          <a:prstGeom prst="rect">
            <a:avLst/>
          </a:prstGeom>
        </p:spPr>
        <p:txBody>
          <a:bodyPr wrap="square">
            <a:spAutoFit/>
          </a:bodyPr>
          <a:lstStyle/>
          <a:p>
            <a:r>
              <a:rPr lang="en-US" dirty="0"/>
              <a:t>Blake graduated from University of New England in 2016 with a degree in </a:t>
            </a:r>
            <a:endParaRPr lang="en-US" dirty="0" smtClean="0"/>
          </a:p>
          <a:p>
            <a:r>
              <a:rPr lang="en-US" dirty="0" smtClean="0"/>
              <a:t>Early </a:t>
            </a:r>
            <a:r>
              <a:rPr lang="en-US" dirty="0"/>
              <a:t>Childhood Education. She now teaches 3rd grade at Vinalhaven </a:t>
            </a:r>
            <a:r>
              <a:rPr lang="en-US" dirty="0" smtClean="0"/>
              <a:t>School and is engaged to Bobby Beckman.</a:t>
            </a:r>
            <a:endParaRPr lang="en-US" dirty="0"/>
          </a:p>
        </p:txBody>
      </p:sp>
      <p:pic>
        <p:nvPicPr>
          <p:cNvPr id="6" name="Picture 5" descr="35121266_10210726779599498_7949737040420012032_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68838" y="362807"/>
            <a:ext cx="3206216" cy="4544828"/>
          </a:xfrm>
          <a:prstGeom prst="rect">
            <a:avLst/>
          </a:prstGeom>
        </p:spPr>
      </p:pic>
    </p:spTree>
    <p:extLst>
      <p:ext uri="{BB962C8B-B14F-4D97-AF65-F5344CB8AC3E}">
        <p14:creationId xmlns:p14="http://schemas.microsoft.com/office/powerpoint/2010/main" val="56251935"/>
      </p:ext>
    </p:extLst>
  </p:cSld>
  <p:clrMapOvr>
    <a:masterClrMapping/>
  </p:clrMapOvr>
  <p:transition xmlns:p14="http://schemas.microsoft.com/office/powerpoint/2010/main" spd="slow" advTm="15000">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zza Drur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267" y="484157"/>
            <a:ext cx="3760229" cy="4112751"/>
          </a:xfrm>
          <a:prstGeom prst="rect">
            <a:avLst/>
          </a:prstGeom>
        </p:spPr>
      </p:pic>
      <p:pic>
        <p:nvPicPr>
          <p:cNvPr id="3" name="Picture 2" descr="IzzaDrury 2018(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3865" y="1394812"/>
            <a:ext cx="3031783" cy="3353034"/>
          </a:xfrm>
          <a:prstGeom prst="rect">
            <a:avLst/>
          </a:prstGeom>
        </p:spPr>
      </p:pic>
      <p:sp>
        <p:nvSpPr>
          <p:cNvPr id="4" name="TextBox 3"/>
          <p:cNvSpPr txBox="1"/>
          <p:nvPr/>
        </p:nvSpPr>
        <p:spPr>
          <a:xfrm>
            <a:off x="4465734" y="286816"/>
            <a:ext cx="4219914" cy="1107996"/>
          </a:xfrm>
          <a:prstGeom prst="rect">
            <a:avLst/>
          </a:prstGeom>
          <a:noFill/>
        </p:spPr>
        <p:txBody>
          <a:bodyPr wrap="square" rtlCol="0">
            <a:spAutoFit/>
          </a:bodyPr>
          <a:lstStyle/>
          <a:p>
            <a:r>
              <a:rPr lang="en-US" sz="2200" dirty="0" err="1" smtClean="0"/>
              <a:t>Izza</a:t>
            </a:r>
            <a:r>
              <a:rPr lang="en-US" sz="2200" dirty="0" smtClean="0"/>
              <a:t> Drury</a:t>
            </a:r>
          </a:p>
          <a:p>
            <a:r>
              <a:rPr lang="en-US" sz="2200" dirty="0" smtClean="0"/>
              <a:t>Ogden-Chaffey Scholarship</a:t>
            </a:r>
          </a:p>
          <a:p>
            <a:r>
              <a:rPr lang="en-US" sz="2200" dirty="0" smtClean="0"/>
              <a:t>2012</a:t>
            </a:r>
            <a:endParaRPr lang="en-US" sz="2200" dirty="0"/>
          </a:p>
        </p:txBody>
      </p:sp>
      <p:sp>
        <p:nvSpPr>
          <p:cNvPr id="5" name="TextBox 4"/>
          <p:cNvSpPr txBox="1"/>
          <p:nvPr/>
        </p:nvSpPr>
        <p:spPr>
          <a:xfrm>
            <a:off x="429308" y="5042284"/>
            <a:ext cx="8399735" cy="1477328"/>
          </a:xfrm>
          <a:prstGeom prst="rect">
            <a:avLst/>
          </a:prstGeom>
          <a:noFill/>
        </p:spPr>
        <p:txBody>
          <a:bodyPr wrap="square" rtlCol="0">
            <a:spAutoFit/>
          </a:bodyPr>
          <a:lstStyle/>
          <a:p>
            <a:r>
              <a:rPr lang="en-US" dirty="0" err="1" smtClean="0"/>
              <a:t>Izza</a:t>
            </a:r>
            <a:r>
              <a:rPr lang="en-US" dirty="0" smtClean="0"/>
              <a:t> </a:t>
            </a:r>
            <a:r>
              <a:rPr lang="en-US" dirty="0"/>
              <a:t>Drury graduated Brown University in </a:t>
            </a:r>
            <a:r>
              <a:rPr lang="en-US" dirty="0" smtClean="0"/>
              <a:t>2017</a:t>
            </a:r>
            <a:r>
              <a:rPr lang="en-US" dirty="0"/>
              <a:t>, and </a:t>
            </a:r>
            <a:r>
              <a:rPr lang="en-US" dirty="0" smtClean="0"/>
              <a:t>spent the following year abroad</a:t>
            </a:r>
            <a:r>
              <a:rPr lang="en-US" dirty="0"/>
              <a:t>, volunteering at a Women's Center for Refugees on the island of Chios, </a:t>
            </a:r>
            <a:r>
              <a:rPr lang="en-US" dirty="0" smtClean="0"/>
              <a:t>Greece. She also lived </a:t>
            </a:r>
            <a:r>
              <a:rPr lang="en-US" dirty="0"/>
              <a:t>in Paris, </a:t>
            </a:r>
            <a:r>
              <a:rPr lang="en-US" dirty="0" smtClean="0"/>
              <a:t>studying </a:t>
            </a:r>
            <a:r>
              <a:rPr lang="en-US" dirty="0"/>
              <a:t>French and </a:t>
            </a:r>
            <a:r>
              <a:rPr lang="en-US" dirty="0" smtClean="0"/>
              <a:t>volunteering at </a:t>
            </a:r>
            <a:r>
              <a:rPr lang="en-US" dirty="0"/>
              <a:t>a shelter for </a:t>
            </a:r>
            <a:r>
              <a:rPr lang="en-US" dirty="0" smtClean="0"/>
              <a:t>refugee minors. </a:t>
            </a:r>
            <a:r>
              <a:rPr lang="en-US" dirty="0" err="1" smtClean="0"/>
              <a:t>Izza</a:t>
            </a:r>
            <a:r>
              <a:rPr lang="en-US" dirty="0" smtClean="0"/>
              <a:t> recently started a job </a:t>
            </a:r>
            <a:r>
              <a:rPr lang="en-US" dirty="0"/>
              <a:t>as a Grassroots Field </a:t>
            </a:r>
            <a:r>
              <a:rPr lang="en-US" dirty="0" smtClean="0"/>
              <a:t>Organizer </a:t>
            </a:r>
            <a:r>
              <a:rPr lang="en-US" dirty="0"/>
              <a:t>with the Maine Democrats</a:t>
            </a:r>
            <a:r>
              <a:rPr lang="en-US" dirty="0" smtClean="0"/>
              <a:t> </a:t>
            </a:r>
            <a:r>
              <a:rPr lang="en-US" dirty="0"/>
              <a:t>in the </a:t>
            </a:r>
            <a:r>
              <a:rPr lang="en-US" dirty="0" smtClean="0"/>
              <a:t>Portland, Maine area.</a:t>
            </a:r>
          </a:p>
        </p:txBody>
      </p:sp>
    </p:spTree>
    <p:extLst>
      <p:ext uri="{BB962C8B-B14F-4D97-AF65-F5344CB8AC3E}">
        <p14:creationId xmlns:p14="http://schemas.microsoft.com/office/powerpoint/2010/main" val="3822814023"/>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645" y="429772"/>
            <a:ext cx="4590272" cy="1107996"/>
          </a:xfrm>
          <a:prstGeom prst="rect">
            <a:avLst/>
          </a:prstGeom>
          <a:noFill/>
        </p:spPr>
        <p:txBody>
          <a:bodyPr wrap="square" rtlCol="0">
            <a:spAutoFit/>
          </a:bodyPr>
          <a:lstStyle/>
          <a:p>
            <a:r>
              <a:rPr lang="en-US" sz="2200" dirty="0" smtClean="0"/>
              <a:t>Trey Warren</a:t>
            </a:r>
          </a:p>
          <a:p>
            <a:r>
              <a:rPr lang="en-US" sz="2200" dirty="0" smtClean="0"/>
              <a:t>Additional (one-time) Scholarship, 2012</a:t>
            </a:r>
          </a:p>
        </p:txBody>
      </p:sp>
      <p:pic>
        <p:nvPicPr>
          <p:cNvPr id="3" name="Picture 2" descr="Trey Warren PIE Scholarshi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3397" y="383111"/>
            <a:ext cx="3133919" cy="3754641"/>
          </a:xfrm>
          <a:prstGeom prst="rect">
            <a:avLst/>
          </a:prstGeom>
        </p:spPr>
      </p:pic>
      <p:sp>
        <p:nvSpPr>
          <p:cNvPr id="5" name="TextBox 4"/>
          <p:cNvSpPr txBox="1"/>
          <p:nvPr/>
        </p:nvSpPr>
        <p:spPr>
          <a:xfrm>
            <a:off x="4438408" y="4444746"/>
            <a:ext cx="4538995" cy="2031325"/>
          </a:xfrm>
          <a:prstGeom prst="rect">
            <a:avLst/>
          </a:prstGeom>
          <a:noFill/>
        </p:spPr>
        <p:txBody>
          <a:bodyPr wrap="square" rtlCol="0">
            <a:spAutoFit/>
          </a:bodyPr>
          <a:lstStyle/>
          <a:p>
            <a:r>
              <a:rPr lang="en-US" dirty="0" smtClean="0"/>
              <a:t>Trey </a:t>
            </a:r>
            <a:r>
              <a:rPr lang="en-US" dirty="0"/>
              <a:t>graduated from </a:t>
            </a:r>
            <a:r>
              <a:rPr lang="en-US" dirty="0" err="1" smtClean="0"/>
              <a:t>UMaine</a:t>
            </a:r>
            <a:r>
              <a:rPr lang="en-US" dirty="0" smtClean="0"/>
              <a:t>, </a:t>
            </a:r>
            <a:r>
              <a:rPr lang="en-US" dirty="0" err="1" smtClean="0"/>
              <a:t>Orono</a:t>
            </a:r>
            <a:r>
              <a:rPr lang="en-US" dirty="0" smtClean="0"/>
              <a:t> </a:t>
            </a:r>
            <a:r>
              <a:rPr lang="en-US" dirty="0"/>
              <a:t>in December </a:t>
            </a:r>
            <a:r>
              <a:rPr lang="en-US" dirty="0" smtClean="0"/>
              <a:t>2017 with a degree in Civil Engineering. In April he accepted </a:t>
            </a:r>
            <a:r>
              <a:rPr lang="en-US" dirty="0"/>
              <a:t>a job offer from </a:t>
            </a:r>
            <a:r>
              <a:rPr lang="en-US" dirty="0" err="1"/>
              <a:t>Gorrill</a:t>
            </a:r>
            <a:r>
              <a:rPr lang="en-US" dirty="0"/>
              <a:t> Palmer Engineering in Portland, </a:t>
            </a:r>
            <a:r>
              <a:rPr lang="en-US" dirty="0" smtClean="0"/>
              <a:t>Maine</a:t>
            </a:r>
            <a:r>
              <a:rPr lang="en-US" dirty="0"/>
              <a:t> </a:t>
            </a:r>
            <a:r>
              <a:rPr lang="en-US" dirty="0" smtClean="0"/>
              <a:t>as </a:t>
            </a:r>
            <a:r>
              <a:rPr lang="en-US" dirty="0"/>
              <a:t>a Design Engineer in their Transportation Group. He is currently living in Falmouth Foreside and enjoying his new job. </a:t>
            </a:r>
          </a:p>
        </p:txBody>
      </p:sp>
      <p:pic>
        <p:nvPicPr>
          <p:cNvPr id="9" name="Picture 8" descr="Trey &amp; Robb_grad.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277" y="1877227"/>
            <a:ext cx="3472929" cy="4598844"/>
          </a:xfrm>
          <a:prstGeom prst="rect">
            <a:avLst/>
          </a:prstGeom>
        </p:spPr>
      </p:pic>
    </p:spTree>
    <p:extLst>
      <p:ext uri="{BB962C8B-B14F-4D97-AF65-F5344CB8AC3E}">
        <p14:creationId xmlns:p14="http://schemas.microsoft.com/office/powerpoint/2010/main" val="848746078"/>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622" y="944502"/>
            <a:ext cx="3683124" cy="1107996"/>
          </a:xfrm>
          <a:prstGeom prst="rect">
            <a:avLst/>
          </a:prstGeom>
          <a:noFill/>
        </p:spPr>
        <p:txBody>
          <a:bodyPr wrap="square" rtlCol="0">
            <a:spAutoFit/>
          </a:bodyPr>
          <a:lstStyle/>
          <a:p>
            <a:r>
              <a:rPr lang="en-US" sz="2200" dirty="0" smtClean="0"/>
              <a:t>Hunter Smith </a:t>
            </a:r>
          </a:p>
          <a:p>
            <a:r>
              <a:rPr lang="en-US" sz="2200" dirty="0" smtClean="0"/>
              <a:t>Ogden</a:t>
            </a:r>
            <a:r>
              <a:rPr lang="en-US" sz="2200" dirty="0"/>
              <a:t>-</a:t>
            </a:r>
            <a:r>
              <a:rPr lang="en-US" sz="2200" dirty="0" smtClean="0"/>
              <a:t>Chaffey Scholarship  2014</a:t>
            </a:r>
            <a:endParaRPr lang="en-US" sz="2200" dirty="0"/>
          </a:p>
        </p:txBody>
      </p:sp>
      <p:sp>
        <p:nvSpPr>
          <p:cNvPr id="3" name="TextBox 2"/>
          <p:cNvSpPr txBox="1"/>
          <p:nvPr/>
        </p:nvSpPr>
        <p:spPr>
          <a:xfrm>
            <a:off x="331940" y="2384041"/>
            <a:ext cx="3683124" cy="2585323"/>
          </a:xfrm>
          <a:prstGeom prst="rect">
            <a:avLst/>
          </a:prstGeom>
          <a:noFill/>
        </p:spPr>
        <p:txBody>
          <a:bodyPr wrap="square" rtlCol="0">
            <a:spAutoFit/>
          </a:bodyPr>
          <a:lstStyle/>
          <a:p>
            <a:r>
              <a:rPr lang="en-US" dirty="0"/>
              <a:t>Hunter Smith </a:t>
            </a:r>
            <a:r>
              <a:rPr lang="en-US" dirty="0" smtClean="0"/>
              <a:t>graduated from </a:t>
            </a:r>
            <a:r>
              <a:rPr lang="en-US" dirty="0"/>
              <a:t>SMCC in </a:t>
            </a:r>
            <a:r>
              <a:rPr lang="en-US" dirty="0" smtClean="0"/>
              <a:t>December, </a:t>
            </a:r>
            <a:r>
              <a:rPr lang="en-US" dirty="0"/>
              <a:t>2016 with an associate degree in Criminal Justice. </a:t>
            </a:r>
            <a:r>
              <a:rPr lang="en-US" dirty="0" smtClean="0"/>
              <a:t>He worked for </a:t>
            </a:r>
            <a:r>
              <a:rPr lang="en-US" dirty="0"/>
              <a:t>the Scarborough </a:t>
            </a:r>
            <a:r>
              <a:rPr lang="en-US" dirty="0" smtClean="0"/>
              <a:t>Police Depart-</a:t>
            </a:r>
            <a:r>
              <a:rPr lang="en-US" dirty="0" err="1" smtClean="0"/>
              <a:t>ment</a:t>
            </a:r>
            <a:r>
              <a:rPr lang="en-US" dirty="0" smtClean="0"/>
              <a:t> </a:t>
            </a:r>
            <a:r>
              <a:rPr lang="en-US" dirty="0"/>
              <a:t>as a reserve </a:t>
            </a:r>
            <a:r>
              <a:rPr lang="en-US" dirty="0" smtClean="0"/>
              <a:t>officer, and </a:t>
            </a:r>
            <a:r>
              <a:rPr lang="en-US" dirty="0"/>
              <a:t>now works full time for the Buxton Police Department. Hunter will be attending the Maine Criminal Justice Academy later this year.</a:t>
            </a:r>
          </a:p>
        </p:txBody>
      </p:sp>
      <p:pic>
        <p:nvPicPr>
          <p:cNvPr id="4" name="Picture 3" descr="Hunter in uniform(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35342" y="944502"/>
            <a:ext cx="4363309" cy="4040670"/>
          </a:xfrm>
          <a:prstGeom prst="rect">
            <a:avLst/>
          </a:prstGeom>
        </p:spPr>
      </p:pic>
    </p:spTree>
    <p:extLst>
      <p:ext uri="{BB962C8B-B14F-4D97-AF65-F5344CB8AC3E}">
        <p14:creationId xmlns:p14="http://schemas.microsoft.com/office/powerpoint/2010/main" val="848746078"/>
      </p:ext>
    </p:extLst>
  </p:cSld>
  <p:clrMapOvr>
    <a:masterClrMapping/>
  </p:clrMapOvr>
  <p:transition xmlns:p14="http://schemas.microsoft.com/office/powerpoint/2010/main" spd="slow" advTm="18000">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461" y="574057"/>
            <a:ext cx="3742544" cy="1107996"/>
          </a:xfrm>
          <a:prstGeom prst="rect">
            <a:avLst/>
          </a:prstGeom>
          <a:noFill/>
        </p:spPr>
        <p:txBody>
          <a:bodyPr wrap="none" rtlCol="0">
            <a:spAutoFit/>
          </a:bodyPr>
          <a:lstStyle/>
          <a:p>
            <a:r>
              <a:rPr lang="en-US" sz="2200" dirty="0" smtClean="0"/>
              <a:t>Ellie </a:t>
            </a:r>
            <a:r>
              <a:rPr lang="en-US" sz="2200" dirty="0" err="1" smtClean="0"/>
              <a:t>Reidy</a:t>
            </a:r>
            <a:endParaRPr lang="en-US" sz="2200" dirty="0"/>
          </a:p>
          <a:p>
            <a:r>
              <a:rPr lang="en-US" sz="2200" dirty="0" smtClean="0"/>
              <a:t>Vinalhaven College Scholarship</a:t>
            </a:r>
          </a:p>
          <a:p>
            <a:r>
              <a:rPr lang="en-US" sz="2200" dirty="0" smtClean="0"/>
              <a:t>2014</a:t>
            </a:r>
            <a:endParaRPr lang="en-US" sz="2200" dirty="0"/>
          </a:p>
        </p:txBody>
      </p:sp>
      <p:pic>
        <p:nvPicPr>
          <p:cNvPr id="3" name="Picture 2" descr="EReidy 2 5.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8093" y="574057"/>
            <a:ext cx="3115294" cy="4153725"/>
          </a:xfrm>
          <a:prstGeom prst="rect">
            <a:avLst/>
          </a:prstGeom>
        </p:spPr>
      </p:pic>
      <p:sp>
        <p:nvSpPr>
          <p:cNvPr id="5" name="Rectangle 4"/>
          <p:cNvSpPr/>
          <p:nvPr/>
        </p:nvSpPr>
        <p:spPr>
          <a:xfrm>
            <a:off x="737461" y="5109334"/>
            <a:ext cx="7621833" cy="1200329"/>
          </a:xfrm>
          <a:prstGeom prst="rect">
            <a:avLst/>
          </a:prstGeom>
        </p:spPr>
        <p:txBody>
          <a:bodyPr wrap="square">
            <a:spAutoFit/>
          </a:bodyPr>
          <a:lstStyle/>
          <a:p>
            <a:r>
              <a:rPr lang="en-US" dirty="0" smtClean="0"/>
              <a:t>Ellie finished her </a:t>
            </a:r>
            <a:r>
              <a:rPr lang="en-US" dirty="0"/>
              <a:t>thesis on </a:t>
            </a:r>
            <a:r>
              <a:rPr lang="en-US" i="1" dirty="0"/>
              <a:t>The Effects of Diethyl Phthalate on Drosophila Melanogaster </a:t>
            </a:r>
            <a:r>
              <a:rPr lang="en-US" i="1" dirty="0" smtClean="0"/>
              <a:t>Development </a:t>
            </a:r>
            <a:r>
              <a:rPr lang="en-US" dirty="0" smtClean="0"/>
              <a:t> last spring, </a:t>
            </a:r>
            <a:r>
              <a:rPr lang="en-US" dirty="0"/>
              <a:t>and graduated from Wagner College, </a:t>
            </a:r>
            <a:r>
              <a:rPr lang="en-US" dirty="0" smtClean="0"/>
              <a:t>magna </a:t>
            </a:r>
            <a:r>
              <a:rPr lang="en-US" dirty="0"/>
              <a:t>cum laude in </a:t>
            </a:r>
            <a:r>
              <a:rPr lang="en-US" dirty="0" smtClean="0"/>
              <a:t>June 2018. </a:t>
            </a:r>
            <a:r>
              <a:rPr lang="en-US" dirty="0"/>
              <a:t> </a:t>
            </a:r>
            <a:r>
              <a:rPr lang="en-US" dirty="0" smtClean="0"/>
              <a:t>This summer she </a:t>
            </a:r>
            <a:r>
              <a:rPr lang="en-US" dirty="0"/>
              <a:t>started medical school at University of New England to become an osteopathic physician.</a:t>
            </a:r>
          </a:p>
        </p:txBody>
      </p:sp>
      <p:pic>
        <p:nvPicPr>
          <p:cNvPr id="6" name="Picture 5" descr="13166094_1249891528361946_3999168309170568805_n.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7461" y="1974923"/>
            <a:ext cx="3852772" cy="2752859"/>
          </a:xfrm>
          <a:prstGeom prst="rect">
            <a:avLst/>
          </a:prstGeom>
        </p:spPr>
      </p:pic>
    </p:spTree>
    <p:extLst>
      <p:ext uri="{BB962C8B-B14F-4D97-AF65-F5344CB8AC3E}">
        <p14:creationId xmlns:p14="http://schemas.microsoft.com/office/powerpoint/2010/main" val="2071553624"/>
      </p:ext>
    </p:extLst>
  </p:cSld>
  <p:clrMapOvr>
    <a:masterClrMapping/>
  </p:clrMapOvr>
  <p:transition xmlns:p14="http://schemas.microsoft.com/office/powerpoint/2010/main" spd="slow" advTm="18000">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459" y="339607"/>
            <a:ext cx="3974276" cy="1446550"/>
          </a:xfrm>
          <a:prstGeom prst="rect">
            <a:avLst/>
          </a:prstGeom>
          <a:noFill/>
        </p:spPr>
        <p:txBody>
          <a:bodyPr wrap="square" rtlCol="0">
            <a:spAutoFit/>
          </a:bodyPr>
          <a:lstStyle/>
          <a:p>
            <a:r>
              <a:rPr lang="en-US" sz="2200" dirty="0"/>
              <a:t>Everett </a:t>
            </a:r>
            <a:r>
              <a:rPr lang="en-US" sz="2200" dirty="0" smtClean="0"/>
              <a:t>Webster</a:t>
            </a:r>
          </a:p>
          <a:p>
            <a:r>
              <a:rPr lang="en-US" sz="2200" dirty="0" smtClean="0"/>
              <a:t> </a:t>
            </a:r>
            <a:r>
              <a:rPr lang="en-US" sz="2200" dirty="0"/>
              <a:t>Vinalhaven College Scholarship 2015</a:t>
            </a:r>
          </a:p>
          <a:p>
            <a:endParaRPr lang="en-US" sz="2200" dirty="0"/>
          </a:p>
        </p:txBody>
      </p:sp>
      <p:pic>
        <p:nvPicPr>
          <p:cNvPr id="5" name="Picture 4" descr="EWebster 5 6.2018.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6937" y="3678896"/>
            <a:ext cx="3968798" cy="2745273"/>
          </a:xfrm>
          <a:prstGeom prst="rect">
            <a:avLst/>
          </a:prstGeom>
        </p:spPr>
      </p:pic>
      <p:sp>
        <p:nvSpPr>
          <p:cNvPr id="6" name="TextBox 5"/>
          <p:cNvSpPr txBox="1"/>
          <p:nvPr/>
        </p:nvSpPr>
        <p:spPr>
          <a:xfrm>
            <a:off x="491640" y="1614069"/>
            <a:ext cx="4977860" cy="1754327"/>
          </a:xfrm>
          <a:prstGeom prst="rect">
            <a:avLst/>
          </a:prstGeom>
          <a:noFill/>
        </p:spPr>
        <p:txBody>
          <a:bodyPr wrap="square" rtlCol="0">
            <a:spAutoFit/>
          </a:bodyPr>
          <a:lstStyle/>
          <a:p>
            <a:r>
              <a:rPr lang="en-US" dirty="0"/>
              <a:t>Everett </a:t>
            </a:r>
            <a:r>
              <a:rPr lang="en-US" dirty="0" smtClean="0"/>
              <a:t>has </a:t>
            </a:r>
            <a:r>
              <a:rPr lang="en-US" dirty="0"/>
              <a:t>been attending Maine Maritime Academy. He has traveled to to Northern Europe twice and just finished his final training cruise aboard the T.S</a:t>
            </a:r>
            <a:r>
              <a:rPr lang="en-US" i="1" dirty="0"/>
              <a:t>. State of Maine </a:t>
            </a:r>
            <a:r>
              <a:rPr lang="en-US" dirty="0"/>
              <a:t>in the Mediterranean including stops in Portugal, Italy, and Spain. </a:t>
            </a:r>
          </a:p>
        </p:txBody>
      </p:sp>
      <p:pic>
        <p:nvPicPr>
          <p:cNvPr id="7" name="Picture 6" descr="Everett Webst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86488" y="339607"/>
            <a:ext cx="2749891" cy="3032067"/>
          </a:xfrm>
          <a:prstGeom prst="rect">
            <a:avLst/>
          </a:prstGeom>
        </p:spPr>
      </p:pic>
      <p:pic>
        <p:nvPicPr>
          <p:cNvPr id="3" name="Picture 2" descr="EWebster 6.2018.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3036" y="3678897"/>
            <a:ext cx="3983894" cy="2745273"/>
          </a:xfrm>
          <a:prstGeom prst="rect">
            <a:avLst/>
          </a:prstGeom>
        </p:spPr>
      </p:pic>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6096" y="560853"/>
            <a:ext cx="3296070" cy="1107996"/>
          </a:xfrm>
          <a:prstGeom prst="rect">
            <a:avLst/>
          </a:prstGeom>
          <a:noFill/>
        </p:spPr>
        <p:txBody>
          <a:bodyPr wrap="none" rtlCol="0">
            <a:spAutoFit/>
          </a:bodyPr>
          <a:lstStyle/>
          <a:p>
            <a:r>
              <a:rPr lang="en-US" sz="2200" dirty="0" smtClean="0"/>
              <a:t>Ruby Hopkins</a:t>
            </a:r>
          </a:p>
          <a:p>
            <a:r>
              <a:rPr lang="en-US" sz="2200" dirty="0" smtClean="0"/>
              <a:t>Ogden/Chaffey Scholarship</a:t>
            </a:r>
          </a:p>
          <a:p>
            <a:r>
              <a:rPr lang="en-US" sz="2200" dirty="0" smtClean="0"/>
              <a:t>2015</a:t>
            </a:r>
          </a:p>
        </p:txBody>
      </p:sp>
      <p:sp>
        <p:nvSpPr>
          <p:cNvPr id="4" name="TextBox 3"/>
          <p:cNvSpPr txBox="1"/>
          <p:nvPr/>
        </p:nvSpPr>
        <p:spPr>
          <a:xfrm>
            <a:off x="616096" y="1866439"/>
            <a:ext cx="3834884" cy="923330"/>
          </a:xfrm>
          <a:prstGeom prst="rect">
            <a:avLst/>
          </a:prstGeom>
          <a:noFill/>
        </p:spPr>
        <p:txBody>
          <a:bodyPr wrap="square" rtlCol="0">
            <a:spAutoFit/>
          </a:bodyPr>
          <a:lstStyle/>
          <a:p>
            <a:r>
              <a:rPr lang="en-US" dirty="0" smtClean="0"/>
              <a:t>Ruby studied at </a:t>
            </a:r>
            <a:r>
              <a:rPr lang="en-US" dirty="0" err="1" smtClean="0"/>
              <a:t>UMaine</a:t>
            </a:r>
            <a:r>
              <a:rPr lang="en-US" dirty="0" smtClean="0"/>
              <a:t>, </a:t>
            </a:r>
            <a:r>
              <a:rPr lang="en-US" dirty="0" err="1" smtClean="0"/>
              <a:t>Orono</a:t>
            </a:r>
            <a:r>
              <a:rPr lang="en-US" dirty="0" smtClean="0"/>
              <a:t>. </a:t>
            </a:r>
          </a:p>
          <a:p>
            <a:r>
              <a:rPr lang="en-US" dirty="0" smtClean="0"/>
              <a:t>She currently goes </a:t>
            </a:r>
            <a:r>
              <a:rPr lang="en-US" dirty="0" err="1" smtClean="0"/>
              <a:t>lobstering</a:t>
            </a:r>
            <a:r>
              <a:rPr lang="en-US" dirty="0" smtClean="0"/>
              <a:t> with Yvonne Rosen on the </a:t>
            </a:r>
            <a:r>
              <a:rPr lang="en-US" i="1" dirty="0" err="1" smtClean="0"/>
              <a:t>Gimme</a:t>
            </a:r>
            <a:r>
              <a:rPr lang="en-US" i="1" dirty="0" smtClean="0"/>
              <a:t> a </a:t>
            </a:r>
            <a:r>
              <a:rPr lang="en-US" i="1" dirty="0" err="1" smtClean="0"/>
              <a:t>Hulla</a:t>
            </a:r>
            <a:r>
              <a:rPr lang="en-US" dirty="0" smtClean="0"/>
              <a:t>. </a:t>
            </a:r>
            <a:endParaRPr lang="en-US" dirty="0"/>
          </a:p>
        </p:txBody>
      </p:sp>
      <p:pic>
        <p:nvPicPr>
          <p:cNvPr id="5" name="Picture 4" descr="18194800_10209167722019511_3036770710324010751_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957" y="3277018"/>
            <a:ext cx="3511995" cy="2670579"/>
          </a:xfrm>
          <a:prstGeom prst="rect">
            <a:avLst/>
          </a:prstGeom>
        </p:spPr>
      </p:pic>
      <p:pic>
        <p:nvPicPr>
          <p:cNvPr id="6" name="Picture 5" descr="Ruby Hopkin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3516" y="560853"/>
            <a:ext cx="3964644" cy="5386744"/>
          </a:xfrm>
          <a:prstGeom prst="rect">
            <a:avLst/>
          </a:prstGeom>
        </p:spPr>
      </p:pic>
    </p:spTree>
    <p:extLst>
      <p:ext uri="{BB962C8B-B14F-4D97-AF65-F5344CB8AC3E}">
        <p14:creationId xmlns:p14="http://schemas.microsoft.com/office/powerpoint/2010/main" val="3665313331"/>
      </p:ext>
    </p:extLst>
  </p:cSld>
  <p:clrMapOvr>
    <a:masterClrMapping/>
  </p:clrMapOvr>
  <p:transition xmlns:p14="http://schemas.microsoft.com/office/powerpoint/2010/main" spd="slow" advTm="9000">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640" y="4265891"/>
            <a:ext cx="3593200" cy="1200329"/>
          </a:xfrm>
          <a:prstGeom prst="rect">
            <a:avLst/>
          </a:prstGeom>
        </p:spPr>
        <p:txBody>
          <a:bodyPr wrap="square">
            <a:spAutoFit/>
          </a:bodyPr>
          <a:lstStyle/>
          <a:p>
            <a:r>
              <a:rPr lang="en-US" dirty="0" smtClean="0"/>
              <a:t> </a:t>
            </a:r>
            <a:r>
              <a:rPr lang="en-US" dirty="0" err="1"/>
              <a:t>Zoey</a:t>
            </a:r>
            <a:r>
              <a:rPr lang="en-US" dirty="0"/>
              <a:t> attends </a:t>
            </a:r>
            <a:r>
              <a:rPr lang="en-US" dirty="0" smtClean="0"/>
              <a:t>Southern Maine Community College, </a:t>
            </a:r>
            <a:r>
              <a:rPr lang="en-US" dirty="0"/>
              <a:t>studying Early Childhood </a:t>
            </a:r>
            <a:r>
              <a:rPr lang="en-US" dirty="0" smtClean="0"/>
              <a:t>Development, </a:t>
            </a:r>
            <a:r>
              <a:rPr lang="en-US" dirty="0"/>
              <a:t>with plans to </a:t>
            </a:r>
            <a:r>
              <a:rPr lang="en-US" dirty="0" smtClean="0"/>
              <a:t>graduate in </a:t>
            </a:r>
            <a:r>
              <a:rPr lang="en-US" dirty="0"/>
              <a:t>May 2019.</a:t>
            </a:r>
          </a:p>
        </p:txBody>
      </p:sp>
      <p:pic>
        <p:nvPicPr>
          <p:cNvPr id="3" name="Picture 2" descr="Zoey Warre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7558" y="802780"/>
            <a:ext cx="3660648" cy="4663440"/>
          </a:xfrm>
          <a:prstGeom prst="rect">
            <a:avLst/>
          </a:prstGeom>
        </p:spPr>
      </p:pic>
      <p:sp>
        <p:nvSpPr>
          <p:cNvPr id="4" name="TextBox 3"/>
          <p:cNvSpPr txBox="1"/>
          <p:nvPr/>
        </p:nvSpPr>
        <p:spPr>
          <a:xfrm>
            <a:off x="491640" y="823266"/>
            <a:ext cx="3789729" cy="2123658"/>
          </a:xfrm>
          <a:prstGeom prst="rect">
            <a:avLst/>
          </a:prstGeom>
          <a:noFill/>
        </p:spPr>
        <p:txBody>
          <a:bodyPr wrap="square" rtlCol="0">
            <a:spAutoFit/>
          </a:bodyPr>
          <a:lstStyle/>
          <a:p>
            <a:r>
              <a:rPr lang="en-US" sz="2200" dirty="0" err="1" smtClean="0"/>
              <a:t>Zoey</a:t>
            </a:r>
            <a:r>
              <a:rPr lang="en-US" sz="2200" dirty="0" smtClean="0"/>
              <a:t> Warren </a:t>
            </a:r>
          </a:p>
          <a:p>
            <a:r>
              <a:rPr lang="en-US" sz="2200" dirty="0"/>
              <a:t>Ogden/Chaffey Scholarship</a:t>
            </a:r>
          </a:p>
          <a:p>
            <a:r>
              <a:rPr lang="en-US" sz="2200" dirty="0" smtClean="0"/>
              <a:t>2016</a:t>
            </a:r>
          </a:p>
          <a:p>
            <a:r>
              <a:rPr lang="en-US" sz="2200" dirty="0" smtClean="0"/>
              <a:t>Travel &amp; Education Scholarship, 2013-4: People to People Ambassador Program</a:t>
            </a:r>
          </a:p>
        </p:txBody>
      </p:sp>
    </p:spTree>
    <p:extLst>
      <p:ext uri="{BB962C8B-B14F-4D97-AF65-F5344CB8AC3E}">
        <p14:creationId xmlns:p14="http://schemas.microsoft.com/office/powerpoint/2010/main" val="269473332"/>
      </p:ext>
    </p:extLst>
  </p:cSld>
  <p:clrMapOvr>
    <a:masterClrMapping/>
  </p:clrMapOvr>
  <p:transition xmlns:p14="http://schemas.microsoft.com/office/powerpoint/2010/main" spd="slow" advTm="9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PIE</a:t>
            </a:r>
            <a:r>
              <a:rPr lang="en-US" dirty="0" smtClean="0"/>
              <a:t>’s </a:t>
            </a:r>
            <a:r>
              <a:rPr lang="en-US" dirty="0" smtClean="0">
                <a:solidFill>
                  <a:srgbClr val="D4041B"/>
                </a:solidFill>
              </a:rPr>
              <a:t>Mission</a:t>
            </a:r>
            <a:endParaRPr lang="en-US" dirty="0">
              <a:solidFill>
                <a:srgbClr val="D4041B"/>
              </a:solidFill>
            </a:endParaRPr>
          </a:p>
        </p:txBody>
      </p:sp>
      <p:sp>
        <p:nvSpPr>
          <p:cNvPr id="3" name="Content Placeholder 2"/>
          <p:cNvSpPr>
            <a:spLocks noGrp="1"/>
          </p:cNvSpPr>
          <p:nvPr>
            <p:ph idx="1"/>
          </p:nvPr>
        </p:nvSpPr>
        <p:spPr/>
        <p:txBody>
          <a:bodyPr>
            <a:normAutofit/>
          </a:bodyPr>
          <a:lstStyle/>
          <a:p>
            <a:pPr marL="0" indent="0">
              <a:spcAft>
                <a:spcPts val="1000"/>
              </a:spcAft>
              <a:buNone/>
            </a:pPr>
            <a:r>
              <a:rPr lang="en-US" sz="3000" dirty="0" smtClean="0">
                <a:latin typeface="Calibri"/>
                <a:cs typeface="Calibri"/>
              </a:rPr>
              <a:t>Partners in Island Education provides educational and cultural opportunities for the community of Vinalhaven </a:t>
            </a:r>
          </a:p>
          <a:p>
            <a:pPr>
              <a:spcAft>
                <a:spcPts val="1000"/>
              </a:spcAft>
            </a:pPr>
            <a:r>
              <a:rPr lang="en-US" sz="3000" dirty="0" smtClean="0">
                <a:latin typeface="Calibri"/>
                <a:cs typeface="Calibri"/>
              </a:rPr>
              <a:t>In-School Enrichment Programs</a:t>
            </a:r>
          </a:p>
          <a:p>
            <a:pPr>
              <a:lnSpc>
                <a:spcPct val="120000"/>
              </a:lnSpc>
            </a:pPr>
            <a:r>
              <a:rPr lang="en-US" sz="3000" dirty="0" smtClean="0">
                <a:latin typeface="Calibri"/>
                <a:cs typeface="Calibri"/>
              </a:rPr>
              <a:t>Perspectives After School </a:t>
            </a:r>
          </a:p>
          <a:p>
            <a:pPr>
              <a:lnSpc>
                <a:spcPct val="120000"/>
              </a:lnSpc>
            </a:pPr>
            <a:r>
              <a:rPr lang="en-US" sz="3000" dirty="0" smtClean="0">
                <a:latin typeface="Calibri"/>
                <a:cs typeface="Calibri"/>
              </a:rPr>
              <a:t>Summer SCAMPS</a:t>
            </a:r>
          </a:p>
          <a:p>
            <a:pPr>
              <a:lnSpc>
                <a:spcPct val="120000"/>
              </a:lnSpc>
            </a:pPr>
            <a:r>
              <a:rPr lang="en-US" sz="3000" dirty="0" smtClean="0">
                <a:latin typeface="Calibri"/>
                <a:cs typeface="Calibri"/>
              </a:rPr>
              <a:t>Scholarships for college, travel and education</a:t>
            </a:r>
            <a:endParaRPr lang="en-US" sz="3000" dirty="0">
              <a:latin typeface="Calibri"/>
              <a:cs typeface="Calibri"/>
            </a:endParaRPr>
          </a:p>
        </p:txBody>
      </p:sp>
    </p:spTree>
    <p:extLst>
      <p:ext uri="{BB962C8B-B14F-4D97-AF65-F5344CB8AC3E}">
        <p14:creationId xmlns:p14="http://schemas.microsoft.com/office/powerpoint/2010/main" val="2992319956"/>
      </p:ext>
    </p:extLst>
  </p:cSld>
  <p:clrMapOvr>
    <a:masterClrMapping/>
  </p:clrMapOvr>
  <p:transition xmlns:p14="http://schemas.microsoft.com/office/powerpoint/2010/main" spd="slow" advTm="15000">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186" y="517933"/>
            <a:ext cx="4650099" cy="1107996"/>
          </a:xfrm>
          <a:prstGeom prst="rect">
            <a:avLst/>
          </a:prstGeom>
          <a:noFill/>
        </p:spPr>
        <p:txBody>
          <a:bodyPr wrap="square" rtlCol="0">
            <a:spAutoFit/>
          </a:bodyPr>
          <a:lstStyle/>
          <a:p>
            <a:r>
              <a:rPr lang="en-US" sz="2200" dirty="0" smtClean="0"/>
              <a:t>Taylor Littlefield</a:t>
            </a:r>
          </a:p>
          <a:p>
            <a:r>
              <a:rPr lang="en-US" sz="2200" dirty="0" smtClean="0"/>
              <a:t>Vinalhaven College Scholarship</a:t>
            </a:r>
          </a:p>
          <a:p>
            <a:r>
              <a:rPr lang="en-US" sz="2200" dirty="0" smtClean="0"/>
              <a:t>2015</a:t>
            </a:r>
            <a:endParaRPr lang="en-US" sz="2200" dirty="0"/>
          </a:p>
        </p:txBody>
      </p:sp>
      <p:pic>
        <p:nvPicPr>
          <p:cNvPr id="3" name="Picture 2" descr="Taylor 2018 Kylemore Abbey.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2485" y="1681629"/>
            <a:ext cx="3321857" cy="2482958"/>
          </a:xfrm>
          <a:prstGeom prst="rect">
            <a:avLst/>
          </a:prstGeom>
        </p:spPr>
      </p:pic>
      <p:sp>
        <p:nvSpPr>
          <p:cNvPr id="4" name="TextBox 3"/>
          <p:cNvSpPr txBox="1"/>
          <p:nvPr/>
        </p:nvSpPr>
        <p:spPr>
          <a:xfrm>
            <a:off x="430186" y="4430486"/>
            <a:ext cx="4290746" cy="2097925"/>
          </a:xfrm>
          <a:prstGeom prst="rect">
            <a:avLst/>
          </a:prstGeom>
          <a:noFill/>
        </p:spPr>
        <p:txBody>
          <a:bodyPr wrap="square" rtlCol="0">
            <a:spAutoFit/>
          </a:bodyPr>
          <a:lstStyle/>
          <a:p>
            <a:r>
              <a:rPr lang="en-US" dirty="0" smtClean="0"/>
              <a:t>Taylor will enter her senior year at University of New England this Fall.  She was inducted this spring into the Alpha Chi National Honor Society, and recently passed her GRE exams, allowing her to apply to graduate schools to study Physical Therapy upon graduation. </a:t>
            </a:r>
            <a:endParaRPr lang="en-US" dirty="0"/>
          </a:p>
        </p:txBody>
      </p:sp>
      <p:pic>
        <p:nvPicPr>
          <p:cNvPr id="7" name="Picture 6" descr="Taylor 2018 Cliffs of Moh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369473" y="1322164"/>
            <a:ext cx="5117952" cy="3620890"/>
          </a:xfrm>
          <a:prstGeom prst="rect">
            <a:avLst/>
          </a:prstGeom>
        </p:spPr>
      </p:pic>
    </p:spTree>
    <p:extLst>
      <p:ext uri="{BB962C8B-B14F-4D97-AF65-F5344CB8AC3E}">
        <p14:creationId xmlns:p14="http://schemas.microsoft.com/office/powerpoint/2010/main" val="541575246"/>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670" y="3076023"/>
            <a:ext cx="4685346" cy="2031325"/>
          </a:xfrm>
          <a:prstGeom prst="rect">
            <a:avLst/>
          </a:prstGeom>
          <a:noFill/>
        </p:spPr>
        <p:txBody>
          <a:bodyPr wrap="square" rtlCol="0">
            <a:spAutoFit/>
          </a:bodyPr>
          <a:lstStyle/>
          <a:p>
            <a:r>
              <a:rPr lang="en-US" dirty="0" smtClean="0"/>
              <a:t>Hannah Noyes just finished her sophomore year at Connecticut College, where she is majoring in History with a focus in Latin American Studies. This spring she spent 10 days in Cuba as part of a </a:t>
            </a:r>
            <a:r>
              <a:rPr lang="en-US" dirty="0"/>
              <a:t>class </a:t>
            </a:r>
            <a:r>
              <a:rPr lang="en-US" dirty="0" smtClean="0"/>
              <a:t>in Modern Latin American History.  She was also chosen captain of her cross country team and made the Dean’s List!</a:t>
            </a:r>
            <a:endParaRPr lang="en-US" dirty="0"/>
          </a:p>
        </p:txBody>
      </p:sp>
      <p:sp>
        <p:nvSpPr>
          <p:cNvPr id="3" name="TextBox 2"/>
          <p:cNvSpPr txBox="1"/>
          <p:nvPr/>
        </p:nvSpPr>
        <p:spPr>
          <a:xfrm>
            <a:off x="450669" y="763363"/>
            <a:ext cx="4981037" cy="1785104"/>
          </a:xfrm>
          <a:prstGeom prst="rect">
            <a:avLst/>
          </a:prstGeom>
          <a:noFill/>
        </p:spPr>
        <p:txBody>
          <a:bodyPr wrap="square" rtlCol="0">
            <a:spAutoFit/>
          </a:bodyPr>
          <a:lstStyle/>
          <a:p>
            <a:r>
              <a:rPr lang="en-US" sz="2200" dirty="0"/>
              <a:t>Hannah </a:t>
            </a:r>
            <a:r>
              <a:rPr lang="en-US" sz="2200" dirty="0" smtClean="0"/>
              <a:t>Noyes</a:t>
            </a:r>
          </a:p>
          <a:p>
            <a:r>
              <a:rPr lang="en-US" sz="2200" dirty="0" smtClean="0"/>
              <a:t>Vinalhaven </a:t>
            </a:r>
            <a:r>
              <a:rPr lang="en-US" sz="2200" dirty="0"/>
              <a:t>College </a:t>
            </a:r>
            <a:r>
              <a:rPr lang="en-US" sz="2200" dirty="0" smtClean="0"/>
              <a:t>Scholarship </a:t>
            </a:r>
          </a:p>
          <a:p>
            <a:r>
              <a:rPr lang="en-US" sz="2200" dirty="0" smtClean="0"/>
              <a:t>2016</a:t>
            </a:r>
          </a:p>
          <a:p>
            <a:r>
              <a:rPr lang="en-US" sz="2200" dirty="0" smtClean="0"/>
              <a:t>Travel &amp; Education Scholarship, </a:t>
            </a:r>
          </a:p>
          <a:p>
            <a:r>
              <a:rPr lang="en-US" sz="2200" dirty="0" smtClean="0"/>
              <a:t>2014-15: Traveling School Semester</a:t>
            </a:r>
            <a:endParaRPr lang="en-US" sz="2200" dirty="0"/>
          </a:p>
        </p:txBody>
      </p:sp>
      <p:pic>
        <p:nvPicPr>
          <p:cNvPr id="5" name="Picture 4" descr="HNoyes2018.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1953" y="763363"/>
            <a:ext cx="2900593" cy="4343985"/>
          </a:xfrm>
          <a:prstGeom prst="rect">
            <a:avLst/>
          </a:prstGeom>
        </p:spPr>
      </p:pic>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vor Farrelly 6.2018.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00771" y="1782363"/>
            <a:ext cx="3195662" cy="4609559"/>
          </a:xfrm>
          <a:prstGeom prst="rect">
            <a:avLst/>
          </a:prstGeom>
        </p:spPr>
      </p:pic>
      <p:sp>
        <p:nvSpPr>
          <p:cNvPr id="3" name="TextBox 2"/>
          <p:cNvSpPr txBox="1"/>
          <p:nvPr/>
        </p:nvSpPr>
        <p:spPr>
          <a:xfrm>
            <a:off x="491637" y="5273541"/>
            <a:ext cx="4137974" cy="1200329"/>
          </a:xfrm>
          <a:prstGeom prst="rect">
            <a:avLst/>
          </a:prstGeom>
          <a:noFill/>
        </p:spPr>
        <p:txBody>
          <a:bodyPr wrap="square" rtlCol="0">
            <a:spAutoFit/>
          </a:bodyPr>
          <a:lstStyle/>
          <a:p>
            <a:r>
              <a:rPr lang="en-US" dirty="0"/>
              <a:t>Trevor </a:t>
            </a:r>
            <a:r>
              <a:rPr lang="en-US" dirty="0" err="1"/>
              <a:t>Farrelly</a:t>
            </a:r>
            <a:r>
              <a:rPr lang="en-US" dirty="0"/>
              <a:t> </a:t>
            </a:r>
            <a:r>
              <a:rPr lang="en-US" dirty="0" smtClean="0"/>
              <a:t>attends </a:t>
            </a:r>
            <a:r>
              <a:rPr lang="en-US" dirty="0"/>
              <a:t>Rensselaer Polytechnic Institute. This summer, </a:t>
            </a:r>
            <a:r>
              <a:rPr lang="en-US" dirty="0" smtClean="0"/>
              <a:t>he </a:t>
            </a:r>
            <a:r>
              <a:rPr lang="en-US" dirty="0"/>
              <a:t>is participating </a:t>
            </a:r>
            <a:r>
              <a:rPr lang="en-US" dirty="0" smtClean="0"/>
              <a:t>in </a:t>
            </a:r>
            <a:r>
              <a:rPr lang="en-US" dirty="0"/>
              <a:t>a 12-week internship at Google in Sunnyvale, California.</a:t>
            </a:r>
          </a:p>
        </p:txBody>
      </p:sp>
      <p:sp>
        <p:nvSpPr>
          <p:cNvPr id="4" name="TextBox 3"/>
          <p:cNvSpPr txBox="1"/>
          <p:nvPr/>
        </p:nvSpPr>
        <p:spPr>
          <a:xfrm>
            <a:off x="491637" y="409741"/>
            <a:ext cx="8283632" cy="1077218"/>
          </a:xfrm>
          <a:prstGeom prst="rect">
            <a:avLst/>
          </a:prstGeom>
          <a:noFill/>
        </p:spPr>
        <p:txBody>
          <a:bodyPr wrap="square" rtlCol="0">
            <a:spAutoFit/>
          </a:bodyPr>
          <a:lstStyle/>
          <a:p>
            <a:r>
              <a:rPr lang="en-US" sz="2200" dirty="0" smtClean="0"/>
              <a:t>Trevor </a:t>
            </a:r>
            <a:r>
              <a:rPr lang="en-US" sz="2200" dirty="0" err="1"/>
              <a:t>Farrelly</a:t>
            </a:r>
            <a:r>
              <a:rPr lang="en-US" sz="2200" dirty="0"/>
              <a:t> </a:t>
            </a:r>
            <a:endParaRPr lang="en-US" sz="2200" dirty="0" smtClean="0"/>
          </a:p>
          <a:p>
            <a:r>
              <a:rPr lang="en-US" sz="2200" dirty="0" smtClean="0"/>
              <a:t>Vinalhaven College Scholarship, 2016</a:t>
            </a:r>
          </a:p>
          <a:p>
            <a:r>
              <a:rPr lang="en-US" sz="2000" dirty="0" smtClean="0"/>
              <a:t>Travel &amp; Education Scholarship, 2013-14: Envision: Engineering &amp; Technology</a:t>
            </a:r>
            <a:endParaRPr lang="en-US" sz="2000" dirty="0"/>
          </a:p>
        </p:txBody>
      </p:sp>
      <p:pic>
        <p:nvPicPr>
          <p:cNvPr id="6" name="Picture 5" descr="Trevor Farrell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0856" y="1782363"/>
            <a:ext cx="3196152" cy="3175475"/>
          </a:xfrm>
          <a:prstGeom prst="rect">
            <a:avLst/>
          </a:prstGeom>
        </p:spPr>
      </p:pic>
    </p:spTree>
    <p:extLst>
      <p:ext uri="{BB962C8B-B14F-4D97-AF65-F5344CB8AC3E}">
        <p14:creationId xmlns:p14="http://schemas.microsoft.com/office/powerpoint/2010/main" val="848746078"/>
      </p:ext>
    </p:extLst>
  </p:cSld>
  <p:clrMapOvr>
    <a:masterClrMapping/>
  </p:clrMapOvr>
  <p:transition xmlns:p14="http://schemas.microsoft.com/office/powerpoint/2010/main" spd="slow" advTm="14000">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3367" y="356381"/>
            <a:ext cx="3948487" cy="1661993"/>
          </a:xfrm>
          <a:prstGeom prst="rect">
            <a:avLst/>
          </a:prstGeom>
          <a:noFill/>
        </p:spPr>
        <p:txBody>
          <a:bodyPr wrap="square" rtlCol="0">
            <a:spAutoFit/>
          </a:bodyPr>
          <a:lstStyle/>
          <a:p>
            <a:r>
              <a:rPr lang="en-US" sz="2200" dirty="0" err="1" smtClean="0"/>
              <a:t>MaKenzie</a:t>
            </a:r>
            <a:r>
              <a:rPr lang="en-US" sz="2200" dirty="0" smtClean="0"/>
              <a:t> Young</a:t>
            </a:r>
          </a:p>
          <a:p>
            <a:r>
              <a:rPr lang="en-US" sz="2000" dirty="0"/>
              <a:t>Vinalhaven College Scholarship, </a:t>
            </a:r>
            <a:r>
              <a:rPr lang="en-US" sz="2000" dirty="0" smtClean="0"/>
              <a:t>2016 Travel &amp; Education Scholarship, 2013-14: National Youth Leadership Forum</a:t>
            </a:r>
          </a:p>
        </p:txBody>
      </p:sp>
      <p:pic>
        <p:nvPicPr>
          <p:cNvPr id="4" name="Picture 3" descr="MaKenzie Young.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7804" y="737530"/>
            <a:ext cx="4012238" cy="5382941"/>
          </a:xfrm>
          <a:prstGeom prst="rect">
            <a:avLst/>
          </a:prstGeom>
        </p:spPr>
      </p:pic>
      <p:pic>
        <p:nvPicPr>
          <p:cNvPr id="5" name="Picture 4" descr="SCHSHP_PARTY 20170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186" y="2356621"/>
            <a:ext cx="2931826" cy="3314630"/>
          </a:xfrm>
          <a:prstGeom prst="rect">
            <a:avLst/>
          </a:prstGeom>
        </p:spPr>
      </p:pic>
      <p:sp>
        <p:nvSpPr>
          <p:cNvPr id="2" name="TextBox 1"/>
          <p:cNvSpPr txBox="1"/>
          <p:nvPr/>
        </p:nvSpPr>
        <p:spPr>
          <a:xfrm>
            <a:off x="353367" y="6010771"/>
            <a:ext cx="3714666" cy="369332"/>
          </a:xfrm>
          <a:prstGeom prst="rect">
            <a:avLst/>
          </a:prstGeom>
          <a:noFill/>
        </p:spPr>
        <p:txBody>
          <a:bodyPr wrap="none" rtlCol="0">
            <a:spAutoFit/>
          </a:bodyPr>
          <a:lstStyle/>
          <a:p>
            <a:r>
              <a:rPr lang="en-US" dirty="0" err="1" smtClean="0"/>
              <a:t>MaKenzie</a:t>
            </a:r>
            <a:r>
              <a:rPr lang="en-US" dirty="0" smtClean="0"/>
              <a:t> attends Champlain </a:t>
            </a:r>
            <a:r>
              <a:rPr lang="en-US" dirty="0" smtClean="0"/>
              <a:t>College.</a:t>
            </a:r>
            <a:endParaRPr lang="en-US" dirty="0"/>
          </a:p>
        </p:txBody>
      </p:sp>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12000">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769" y="402658"/>
            <a:ext cx="4136348" cy="2123658"/>
          </a:xfrm>
          <a:prstGeom prst="rect">
            <a:avLst/>
          </a:prstGeom>
          <a:noFill/>
        </p:spPr>
        <p:txBody>
          <a:bodyPr wrap="square" rtlCol="0">
            <a:spAutoFit/>
          </a:bodyPr>
          <a:lstStyle/>
          <a:p>
            <a:r>
              <a:rPr lang="en-US" sz="2200" dirty="0" smtClean="0"/>
              <a:t>Andrea Shane</a:t>
            </a:r>
          </a:p>
          <a:p>
            <a:r>
              <a:rPr lang="en-US" sz="2200" dirty="0" smtClean="0"/>
              <a:t>Ogden/Chaffey Scholarship, 2016</a:t>
            </a:r>
          </a:p>
          <a:p>
            <a:r>
              <a:rPr lang="en-US" sz="2200" dirty="0" smtClean="0"/>
              <a:t>Travel &amp; Education </a:t>
            </a:r>
            <a:r>
              <a:rPr lang="en-US" sz="2200" dirty="0" smtClean="0"/>
              <a:t>Scholarship, 2015-16: Volunteer </a:t>
            </a:r>
            <a:r>
              <a:rPr lang="en-US" sz="2200" dirty="0" smtClean="0"/>
              <a:t>work in Guatemala</a:t>
            </a:r>
          </a:p>
          <a:p>
            <a:endParaRPr lang="en-US" sz="2200" dirty="0"/>
          </a:p>
        </p:txBody>
      </p:sp>
      <p:sp>
        <p:nvSpPr>
          <p:cNvPr id="4" name="TextBox 3"/>
          <p:cNvSpPr txBox="1"/>
          <p:nvPr/>
        </p:nvSpPr>
        <p:spPr>
          <a:xfrm>
            <a:off x="4174366" y="4714340"/>
            <a:ext cx="4501274" cy="1754327"/>
          </a:xfrm>
          <a:prstGeom prst="rect">
            <a:avLst/>
          </a:prstGeom>
          <a:noFill/>
        </p:spPr>
        <p:txBody>
          <a:bodyPr wrap="square" rtlCol="0">
            <a:spAutoFit/>
          </a:bodyPr>
          <a:lstStyle/>
          <a:p>
            <a:r>
              <a:rPr lang="en-US" dirty="0" smtClean="0"/>
              <a:t>Andrea took a gap year after graduating VHS and spent 5 months doing volunteer work in  Guatemala through International Volunteer Headquarters. She worked with children and with Antigua Exotic, an animal rescue center. She currently attends </a:t>
            </a:r>
            <a:r>
              <a:rPr lang="en-US" dirty="0" err="1" smtClean="0"/>
              <a:t>UMaine</a:t>
            </a:r>
            <a:r>
              <a:rPr lang="en-US" dirty="0" smtClean="0"/>
              <a:t>, </a:t>
            </a:r>
            <a:r>
              <a:rPr lang="en-US" dirty="0" err="1" smtClean="0"/>
              <a:t>Orono</a:t>
            </a:r>
            <a:r>
              <a:rPr lang="en-US" dirty="0" smtClean="0"/>
              <a:t>. </a:t>
            </a:r>
            <a:endParaRPr lang="en-US" dirty="0"/>
          </a:p>
        </p:txBody>
      </p:sp>
      <p:pic>
        <p:nvPicPr>
          <p:cNvPr id="5" name="Picture 4" descr="Andrea photo_Blanca and Fabiola, a pair of sisters at the orphanage I volunteered a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54345" y="3013213"/>
            <a:ext cx="3853100" cy="2879307"/>
          </a:xfrm>
          <a:prstGeom prst="rect">
            <a:avLst/>
          </a:prstGeom>
        </p:spPr>
      </p:pic>
      <p:pic>
        <p:nvPicPr>
          <p:cNvPr id="6" name="Picture 5" descr="Andrea Shane 201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3369" y="555141"/>
            <a:ext cx="3405593" cy="3942350"/>
          </a:xfrm>
          <a:prstGeom prst="rect">
            <a:avLst/>
          </a:prstGeom>
        </p:spPr>
      </p:pic>
    </p:spTree>
    <p:extLst>
      <p:ext uri="{BB962C8B-B14F-4D97-AF65-F5344CB8AC3E}">
        <p14:creationId xmlns:p14="http://schemas.microsoft.com/office/powerpoint/2010/main" val="1806285842"/>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91" y="380291"/>
            <a:ext cx="6841996" cy="1785104"/>
          </a:xfrm>
          <a:prstGeom prst="rect">
            <a:avLst/>
          </a:prstGeom>
          <a:noFill/>
        </p:spPr>
        <p:txBody>
          <a:bodyPr wrap="square" rtlCol="0">
            <a:spAutoFit/>
          </a:bodyPr>
          <a:lstStyle/>
          <a:p>
            <a:r>
              <a:rPr lang="en-US" sz="2200" dirty="0" smtClean="0"/>
              <a:t>Polina Walsh</a:t>
            </a:r>
          </a:p>
          <a:p>
            <a:r>
              <a:rPr lang="en-US" sz="2200" dirty="0" smtClean="0"/>
              <a:t>Vinalhaven College Scholarship, 2017: Norwich University</a:t>
            </a:r>
          </a:p>
          <a:p>
            <a:r>
              <a:rPr lang="en-US" sz="2200" dirty="0"/>
              <a:t>Travel &amp; Education Scholarship, 2016-</a:t>
            </a:r>
            <a:r>
              <a:rPr lang="en-US" sz="2200" dirty="0" smtClean="0"/>
              <a:t>7: Future Leader Camp, Norwich University</a:t>
            </a:r>
            <a:endParaRPr lang="en-US" sz="2200" dirty="0"/>
          </a:p>
          <a:p>
            <a:endParaRPr lang="en-US" sz="2200" dirty="0"/>
          </a:p>
        </p:txBody>
      </p:sp>
      <p:pic>
        <p:nvPicPr>
          <p:cNvPr id="3" name="Picture 2" descr="Polina crawls copy.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4715" y="2197208"/>
            <a:ext cx="4507669" cy="2670048"/>
          </a:xfrm>
          <a:prstGeom prst="rect">
            <a:avLst/>
          </a:prstGeom>
        </p:spPr>
      </p:pic>
      <p:pic>
        <p:nvPicPr>
          <p:cNvPr id="4" name="Picture 3" descr="Polina Walsh at FLC 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066" y="2197208"/>
            <a:ext cx="4056034" cy="2670048"/>
          </a:xfrm>
          <a:prstGeom prst="rect">
            <a:avLst/>
          </a:prstGeom>
        </p:spPr>
      </p:pic>
      <p:sp>
        <p:nvSpPr>
          <p:cNvPr id="5" name="TextBox 4"/>
          <p:cNvSpPr txBox="1"/>
          <p:nvPr/>
        </p:nvSpPr>
        <p:spPr>
          <a:xfrm>
            <a:off x="429791" y="5312763"/>
            <a:ext cx="8148885" cy="923330"/>
          </a:xfrm>
          <a:prstGeom prst="rect">
            <a:avLst/>
          </a:prstGeom>
          <a:noFill/>
        </p:spPr>
        <p:txBody>
          <a:bodyPr wrap="square" rtlCol="0">
            <a:spAutoFit/>
          </a:bodyPr>
          <a:lstStyle/>
          <a:p>
            <a:r>
              <a:rPr lang="en-US" dirty="0" smtClean="0"/>
              <a:t>Polina recently finished her first year at Norwich University, where she participated in the ROOKS (first </a:t>
            </a:r>
            <a:r>
              <a:rPr lang="en-US" dirty="0"/>
              <a:t>year </a:t>
            </a:r>
            <a:r>
              <a:rPr lang="en-US" dirty="0" smtClean="0"/>
              <a:t>recruits unit) and underwent 18 weeks of strenuous military-style training</a:t>
            </a:r>
            <a:r>
              <a:rPr lang="en-US" dirty="0"/>
              <a:t>,</a:t>
            </a:r>
            <a:r>
              <a:rPr lang="en-US" dirty="0" smtClean="0"/>
              <a:t> while balancing </a:t>
            </a:r>
            <a:r>
              <a:rPr lang="en-US" dirty="0"/>
              <a:t>college studies. </a:t>
            </a:r>
          </a:p>
        </p:txBody>
      </p:sp>
    </p:spTree>
    <p:extLst>
      <p:ext uri="{BB962C8B-B14F-4D97-AF65-F5344CB8AC3E}">
        <p14:creationId xmlns:p14="http://schemas.microsoft.com/office/powerpoint/2010/main" val="3717281501"/>
      </p:ext>
    </p:extLst>
  </p:cSld>
  <p:clrMapOvr>
    <a:masterClrMapping/>
  </p:clrMapOvr>
  <p:transition xmlns:p14="http://schemas.microsoft.com/office/powerpoint/2010/main" spd="slow" advTm="18000">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214" y="491139"/>
            <a:ext cx="4548983" cy="2585323"/>
          </a:xfrm>
          <a:prstGeom prst="rect">
            <a:avLst/>
          </a:prstGeom>
          <a:noFill/>
        </p:spPr>
        <p:txBody>
          <a:bodyPr wrap="square" rtlCol="0">
            <a:spAutoFit/>
          </a:bodyPr>
          <a:lstStyle/>
          <a:p>
            <a:r>
              <a:rPr lang="en-US" sz="2200" dirty="0" smtClean="0"/>
              <a:t>Keaton Lear</a:t>
            </a:r>
          </a:p>
          <a:p>
            <a:r>
              <a:rPr lang="en-US" sz="2000" dirty="0" smtClean="0"/>
              <a:t>Travel &amp; Education Scholarship, 2014-15: People to People Program</a:t>
            </a:r>
          </a:p>
          <a:p>
            <a:r>
              <a:rPr lang="en-US" sz="2000" dirty="0" smtClean="0"/>
              <a:t>PIE/Experiment in International Living Scholarship, 2017: Language and Regional Cultures of Spain </a:t>
            </a:r>
          </a:p>
          <a:p>
            <a:endParaRPr lang="en-US" sz="2000" dirty="0" smtClean="0"/>
          </a:p>
          <a:p>
            <a:r>
              <a:rPr lang="en-US" sz="2000" dirty="0" smtClean="0"/>
              <a:t>Keaton will graduate from VHS in 2019.</a:t>
            </a:r>
            <a:endParaRPr lang="en-US" sz="2000" dirty="0"/>
          </a:p>
        </p:txBody>
      </p:sp>
      <p:pic>
        <p:nvPicPr>
          <p:cNvPr id="4" name="Picture 3" descr="Keaton EI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9999" y="491139"/>
            <a:ext cx="2867903" cy="4268506"/>
          </a:xfrm>
          <a:prstGeom prst="rect">
            <a:avLst/>
          </a:prstGeom>
        </p:spPr>
      </p:pic>
      <p:pic>
        <p:nvPicPr>
          <p:cNvPr id="6" name="Picture 5" descr="Keaton in spain.ti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5203" y="3552461"/>
            <a:ext cx="3510994" cy="2738830"/>
          </a:xfrm>
          <a:prstGeom prst="rect">
            <a:avLst/>
          </a:prstGeom>
        </p:spPr>
      </p:pic>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15000">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6682585_10209942093262883_2559921772522635264_n.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16197" y="427546"/>
            <a:ext cx="3910325" cy="5889736"/>
          </a:xfrm>
          <a:prstGeom prst="rect">
            <a:avLst/>
          </a:prstGeom>
        </p:spPr>
      </p:pic>
      <p:sp>
        <p:nvSpPr>
          <p:cNvPr id="4" name="TextBox 3"/>
          <p:cNvSpPr txBox="1"/>
          <p:nvPr/>
        </p:nvSpPr>
        <p:spPr>
          <a:xfrm>
            <a:off x="427496" y="628740"/>
            <a:ext cx="3394816" cy="2123658"/>
          </a:xfrm>
          <a:prstGeom prst="rect">
            <a:avLst/>
          </a:prstGeom>
          <a:noFill/>
        </p:spPr>
        <p:txBody>
          <a:bodyPr wrap="square" rtlCol="0">
            <a:spAutoFit/>
          </a:bodyPr>
          <a:lstStyle/>
          <a:p>
            <a:r>
              <a:rPr lang="en-US" sz="2200" dirty="0" smtClean="0"/>
              <a:t>Jackson Day</a:t>
            </a:r>
          </a:p>
          <a:p>
            <a:r>
              <a:rPr lang="en-US" sz="2200" dirty="0" smtClean="0"/>
              <a:t>Travel &amp; Education Scholarship, 2018: Envision: Intensive Law &amp; Trial Program, Stanford University</a:t>
            </a:r>
            <a:endParaRPr lang="en-US" sz="2200" dirty="0"/>
          </a:p>
        </p:txBody>
      </p:sp>
      <p:pic>
        <p:nvPicPr>
          <p:cNvPr id="5" name="Picture 4" descr="36983716_10209978209085756_3980942755017785344_n.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368" y="2992811"/>
            <a:ext cx="4098463" cy="2658004"/>
          </a:xfrm>
          <a:prstGeom prst="rect">
            <a:avLst/>
          </a:prstGeom>
        </p:spPr>
      </p:pic>
      <p:sp>
        <p:nvSpPr>
          <p:cNvPr id="6" name="TextBox 5"/>
          <p:cNvSpPr txBox="1"/>
          <p:nvPr/>
        </p:nvSpPr>
        <p:spPr>
          <a:xfrm>
            <a:off x="327368" y="5859873"/>
            <a:ext cx="3082582" cy="369332"/>
          </a:xfrm>
          <a:prstGeom prst="rect">
            <a:avLst/>
          </a:prstGeom>
          <a:noFill/>
        </p:spPr>
        <p:txBody>
          <a:bodyPr wrap="none" rtlCol="0">
            <a:spAutoFit/>
          </a:bodyPr>
          <a:lstStyle/>
          <a:p>
            <a:r>
              <a:rPr lang="en-US" dirty="0" smtClean="0"/>
              <a:t>Jack will graduate VHS in 2020.</a:t>
            </a:r>
            <a:endParaRPr lang="en-US" dirty="0"/>
          </a:p>
        </p:txBody>
      </p:sp>
    </p:spTree>
    <p:extLst>
      <p:ext uri="{BB962C8B-B14F-4D97-AF65-F5344CB8AC3E}">
        <p14:creationId xmlns:p14="http://schemas.microsoft.com/office/powerpoint/2010/main" val="45826483"/>
      </p:ext>
    </p:extLst>
  </p:cSld>
  <p:clrMapOvr>
    <a:masterClrMapping/>
  </p:clrMapOvr>
  <p:transition xmlns:p14="http://schemas.microsoft.com/office/powerpoint/2010/main" spd="slow" advTm="12000">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 Farrelly.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10434" y="450712"/>
            <a:ext cx="4146497" cy="5797802"/>
          </a:xfrm>
          <a:prstGeom prst="rect">
            <a:avLst/>
          </a:prstGeom>
        </p:spPr>
      </p:pic>
      <p:sp>
        <p:nvSpPr>
          <p:cNvPr id="3" name="TextBox 2"/>
          <p:cNvSpPr txBox="1"/>
          <p:nvPr/>
        </p:nvSpPr>
        <p:spPr>
          <a:xfrm>
            <a:off x="389775" y="999984"/>
            <a:ext cx="3970886" cy="2277547"/>
          </a:xfrm>
          <a:prstGeom prst="rect">
            <a:avLst/>
          </a:prstGeom>
          <a:noFill/>
        </p:spPr>
        <p:txBody>
          <a:bodyPr wrap="square" rtlCol="0">
            <a:spAutoFit/>
          </a:bodyPr>
          <a:lstStyle/>
          <a:p>
            <a:r>
              <a:rPr lang="en-US" sz="2200" dirty="0" smtClean="0"/>
              <a:t>Tim </a:t>
            </a:r>
            <a:r>
              <a:rPr lang="en-US" sz="2200" dirty="0" err="1" smtClean="0"/>
              <a:t>Farrelly</a:t>
            </a:r>
            <a:r>
              <a:rPr lang="en-US" sz="2200" dirty="0" smtClean="0"/>
              <a:t> </a:t>
            </a:r>
          </a:p>
          <a:p>
            <a:r>
              <a:rPr lang="en-US" sz="2000" dirty="0" smtClean="0"/>
              <a:t>Travel &amp; Education Scholarship, 2017-18: Putney Student Travel, Nepal Community Service Program in  July 2018.</a:t>
            </a:r>
            <a:endParaRPr lang="en-US" sz="2000" dirty="0"/>
          </a:p>
          <a:p>
            <a:endParaRPr lang="en-US" sz="2000" dirty="0" smtClean="0"/>
          </a:p>
          <a:p>
            <a:r>
              <a:rPr lang="en-US" sz="2000" dirty="0" smtClean="0"/>
              <a:t>Tim will graduate from VHS in 2020.</a:t>
            </a:r>
            <a:endParaRPr lang="en-US" sz="2000" dirty="0"/>
          </a:p>
        </p:txBody>
      </p:sp>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12000">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4992" y="2955018"/>
            <a:ext cx="7623379" cy="646331"/>
          </a:xfrm>
          <a:prstGeom prst="rect">
            <a:avLst/>
          </a:prstGeom>
          <a:noFill/>
        </p:spPr>
        <p:txBody>
          <a:bodyPr wrap="square" rtlCol="0">
            <a:spAutoFit/>
          </a:bodyPr>
          <a:lstStyle/>
          <a:p>
            <a:pPr algn="ctr"/>
            <a:r>
              <a:rPr lang="en-US" sz="3600" dirty="0" smtClean="0"/>
              <a:t>Thank you for supporting </a:t>
            </a:r>
            <a:r>
              <a:rPr lang="en-US" sz="3600" dirty="0">
                <a:solidFill>
                  <a:srgbClr val="D4041B"/>
                </a:solidFill>
                <a:latin typeface="Arial Black"/>
                <a:cs typeface="Arial Black"/>
              </a:rPr>
              <a:t>P</a:t>
            </a:r>
            <a:r>
              <a:rPr lang="en-US" sz="3600" dirty="0">
                <a:solidFill>
                  <a:srgbClr val="135BBB"/>
                </a:solidFill>
                <a:latin typeface="Arial Black"/>
                <a:cs typeface="Arial Black"/>
              </a:rPr>
              <a:t>I</a:t>
            </a:r>
            <a:r>
              <a:rPr lang="en-US" sz="3600" dirty="0">
                <a:solidFill>
                  <a:srgbClr val="44AF38"/>
                </a:solidFill>
                <a:latin typeface="Arial Black"/>
                <a:cs typeface="Arial Black"/>
              </a:rPr>
              <a:t>E</a:t>
            </a:r>
            <a:r>
              <a:rPr lang="en-US" sz="3600" dirty="0" smtClean="0"/>
              <a:t>!</a:t>
            </a:r>
            <a:endParaRPr lang="en-US" sz="3600" dirty="0"/>
          </a:p>
        </p:txBody>
      </p:sp>
    </p:spTree>
    <p:extLst>
      <p:ext uri="{BB962C8B-B14F-4D97-AF65-F5344CB8AC3E}">
        <p14:creationId xmlns:p14="http://schemas.microsoft.com/office/powerpoint/2010/main" val="1208727679"/>
      </p:ext>
    </p:extLst>
  </p:cSld>
  <p:clrMapOvr>
    <a:masterClrMapping/>
  </p:clrMapOvr>
  <p:transition xmlns:p14="http://schemas.microsoft.com/office/powerpoint/2010/main" spd="slow" advClick="0" advTm="6000">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86" y="264261"/>
            <a:ext cx="8229600" cy="1143000"/>
          </a:xfrm>
        </p:spPr>
        <p:txBody>
          <a:bodyPr>
            <a:normAutofit/>
          </a:bodyPr>
          <a:lstStyle/>
          <a:p>
            <a:r>
              <a:rPr lang="en-US" sz="4000" dirty="0" smtClean="0"/>
              <a:t>PIE’s Scholarships</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D4041B"/>
                </a:solidFill>
              </a:rPr>
              <a:t>Vinalhaven College Scholarship</a:t>
            </a:r>
          </a:p>
          <a:p>
            <a:pPr lvl="1"/>
            <a:r>
              <a:rPr lang="en-US" dirty="0" smtClean="0"/>
              <a:t>$2000 per year for 4 years to attend a 4-year college</a:t>
            </a:r>
          </a:p>
          <a:p>
            <a:r>
              <a:rPr lang="en-US" dirty="0" smtClean="0">
                <a:solidFill>
                  <a:srgbClr val="125BBF"/>
                </a:solidFill>
              </a:rPr>
              <a:t>Ogden-Chaffey Scholarships</a:t>
            </a:r>
          </a:p>
          <a:p>
            <a:pPr lvl="1"/>
            <a:r>
              <a:rPr lang="en-US" dirty="0" smtClean="0"/>
              <a:t>$1000 one-time award to attend a post-secondary educational program or college</a:t>
            </a:r>
          </a:p>
          <a:p>
            <a:r>
              <a:rPr lang="en-US" dirty="0" smtClean="0">
                <a:solidFill>
                  <a:srgbClr val="44AF38"/>
                </a:solidFill>
              </a:rPr>
              <a:t>Travel &amp; Education Scholarships</a:t>
            </a:r>
          </a:p>
          <a:p>
            <a:pPr lvl="1"/>
            <a:r>
              <a:rPr lang="en-US" dirty="0" smtClean="0"/>
              <a:t>Awards of up to $2500 for travel and educational programs</a:t>
            </a:r>
          </a:p>
          <a:p>
            <a:r>
              <a:rPr lang="en-US" dirty="0" smtClean="0">
                <a:solidFill>
                  <a:srgbClr val="44AF38"/>
                </a:solidFill>
              </a:rPr>
              <a:t>Experiment in International Living Scholarship</a:t>
            </a:r>
          </a:p>
          <a:p>
            <a:pPr lvl="1"/>
            <a:r>
              <a:rPr lang="en-US" dirty="0" smtClean="0"/>
              <a:t>$5000 award for an international summer travel program through EIL</a:t>
            </a:r>
          </a:p>
          <a:p>
            <a:endParaRPr lang="en-US" dirty="0"/>
          </a:p>
        </p:txBody>
      </p:sp>
    </p:spTree>
    <p:extLst>
      <p:ext uri="{BB962C8B-B14F-4D97-AF65-F5344CB8AC3E}">
        <p14:creationId xmlns:p14="http://schemas.microsoft.com/office/powerpoint/2010/main" val="569059462"/>
      </p:ext>
    </p:extLst>
  </p:cSld>
  <p:clrMapOvr>
    <a:masterClrMapping/>
  </p:clrMapOvr>
  <p:transition xmlns:p14="http://schemas.microsoft.com/office/powerpoint/2010/main" spd="slow" advTm="15000">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449" y="840164"/>
            <a:ext cx="7458393" cy="615553"/>
          </a:xfrm>
          <a:prstGeom prst="rect">
            <a:avLst/>
          </a:prstGeom>
          <a:noFill/>
        </p:spPr>
        <p:txBody>
          <a:bodyPr wrap="square" rtlCol="0">
            <a:spAutoFit/>
          </a:bodyPr>
          <a:lstStyle/>
          <a:p>
            <a:pPr algn="ctr"/>
            <a:r>
              <a:rPr lang="en-US" sz="3300" i="1" dirty="0" smtClean="0">
                <a:latin typeface="Calibri"/>
                <a:cs typeface="Calibri"/>
              </a:rPr>
              <a:t>For more info and photos about PIE</a:t>
            </a:r>
            <a:r>
              <a:rPr lang="mr-IN" sz="3300" i="1" dirty="0" smtClean="0">
                <a:latin typeface="Calibri"/>
                <a:cs typeface="Calibri"/>
              </a:rPr>
              <a:t>…</a:t>
            </a:r>
            <a:endParaRPr lang="en-US" sz="3300" i="1" dirty="0">
              <a:latin typeface="Calibri"/>
              <a:cs typeface="Calibri"/>
            </a:endParaRPr>
          </a:p>
        </p:txBody>
      </p:sp>
      <p:sp>
        <p:nvSpPr>
          <p:cNvPr id="6" name="TextBox 5"/>
          <p:cNvSpPr txBox="1"/>
          <p:nvPr/>
        </p:nvSpPr>
        <p:spPr>
          <a:xfrm>
            <a:off x="698449" y="3880142"/>
            <a:ext cx="7458393" cy="2517612"/>
          </a:xfrm>
          <a:prstGeom prst="rect">
            <a:avLst/>
          </a:prstGeom>
          <a:noFill/>
        </p:spPr>
        <p:txBody>
          <a:bodyPr wrap="square" rtlCol="0">
            <a:spAutoFit/>
          </a:bodyPr>
          <a:lstStyle/>
          <a:p>
            <a:pPr algn="ctr">
              <a:lnSpc>
                <a:spcPct val="130000"/>
              </a:lnSpc>
            </a:pPr>
            <a:r>
              <a:rPr lang="en-US" sz="3200" dirty="0" smtClean="0"/>
              <a:t>Visit us on Facebook:</a:t>
            </a:r>
          </a:p>
          <a:p>
            <a:pPr algn="ctr">
              <a:lnSpc>
                <a:spcPct val="130000"/>
              </a:lnSpc>
            </a:pPr>
            <a:r>
              <a:rPr lang="en-US" sz="3200" i="1" dirty="0" smtClean="0">
                <a:solidFill>
                  <a:srgbClr val="125BBF"/>
                </a:solidFill>
              </a:rPr>
              <a:t>Partners in Island Education</a:t>
            </a:r>
          </a:p>
          <a:p>
            <a:pPr algn="ctr">
              <a:lnSpc>
                <a:spcPct val="120000"/>
              </a:lnSpc>
            </a:pPr>
            <a:r>
              <a:rPr lang="en-US" sz="3200" i="1" dirty="0" smtClean="0">
                <a:solidFill>
                  <a:srgbClr val="44AF38"/>
                </a:solidFill>
              </a:rPr>
              <a:t>Perspectives After School</a:t>
            </a:r>
            <a:endParaRPr lang="en-US" sz="3200" i="1" dirty="0">
              <a:solidFill>
                <a:srgbClr val="44AF38"/>
              </a:solidFill>
            </a:endParaRPr>
          </a:p>
          <a:p>
            <a:pPr algn="ctr"/>
            <a:endParaRPr lang="en-US" sz="3600" dirty="0">
              <a:solidFill>
                <a:srgbClr val="44AF38"/>
              </a:solidFill>
            </a:endParaRPr>
          </a:p>
        </p:txBody>
      </p:sp>
      <p:sp>
        <p:nvSpPr>
          <p:cNvPr id="7" name="TextBox 6"/>
          <p:cNvSpPr txBox="1"/>
          <p:nvPr/>
        </p:nvSpPr>
        <p:spPr>
          <a:xfrm>
            <a:off x="698449" y="2092608"/>
            <a:ext cx="7458393" cy="1257780"/>
          </a:xfrm>
          <a:prstGeom prst="rect">
            <a:avLst/>
          </a:prstGeom>
          <a:noFill/>
        </p:spPr>
        <p:txBody>
          <a:bodyPr wrap="square" rtlCol="0">
            <a:spAutoFit/>
          </a:bodyPr>
          <a:lstStyle/>
          <a:p>
            <a:pPr algn="ctr">
              <a:lnSpc>
                <a:spcPct val="120000"/>
              </a:lnSpc>
            </a:pPr>
            <a:r>
              <a:rPr lang="en-US" sz="3200" dirty="0" smtClean="0"/>
              <a:t>Visit our website:</a:t>
            </a:r>
          </a:p>
          <a:p>
            <a:pPr algn="ctr">
              <a:lnSpc>
                <a:spcPct val="120000"/>
              </a:lnSpc>
            </a:pPr>
            <a:r>
              <a:rPr lang="en-US" sz="3200" i="1" dirty="0" err="1">
                <a:solidFill>
                  <a:srgbClr val="FF0000"/>
                </a:solidFill>
              </a:rPr>
              <a:t>PartnersinIslandEducation.org</a:t>
            </a:r>
            <a:endParaRPr lang="en-US" sz="3200" i="1" dirty="0">
              <a:solidFill>
                <a:srgbClr val="FF0000"/>
              </a:solidFill>
            </a:endParaRPr>
          </a:p>
        </p:txBody>
      </p:sp>
    </p:spTree>
    <p:extLst>
      <p:ext uri="{BB962C8B-B14F-4D97-AF65-F5344CB8AC3E}">
        <p14:creationId xmlns:p14="http://schemas.microsoft.com/office/powerpoint/2010/main" val="1541230599"/>
      </p:ext>
    </p:extLst>
  </p:cSld>
  <p:clrMapOvr>
    <a:masterClrMapping/>
  </p:clrMapOvr>
  <p:transition xmlns:p14="http://schemas.microsoft.com/office/powerpoint/2010/main" spd="slow" advTm="8000">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5745"/>
      </p:ext>
    </p:extLst>
  </p:cSld>
  <p:clrMapOvr>
    <a:masterClrMapping/>
  </p:clrMapOvr>
  <p:transition xmlns:p14="http://schemas.microsoft.com/office/powerpoint/2010/main" spd="slow" advTm="5000">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63961"/>
      </p:ext>
    </p:extLst>
  </p:cSld>
  <p:clrMapOvr>
    <a:masterClrMapping/>
  </p:clrMapOvr>
  <p:transition xmlns:p14="http://schemas.microsoft.com/office/powerpoint/2010/main" spd="slow" advTm="5000">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ina presents Summer prog to H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461" y="288418"/>
            <a:ext cx="8581465" cy="5534366"/>
          </a:xfrm>
          <a:prstGeom prst="rect">
            <a:avLst/>
          </a:prstGeom>
        </p:spPr>
      </p:pic>
      <p:sp>
        <p:nvSpPr>
          <p:cNvPr id="5" name="TextBox 4"/>
          <p:cNvSpPr txBox="1"/>
          <p:nvPr/>
        </p:nvSpPr>
        <p:spPr>
          <a:xfrm>
            <a:off x="453959" y="6029318"/>
            <a:ext cx="8233438" cy="707886"/>
          </a:xfrm>
          <a:prstGeom prst="rect">
            <a:avLst/>
          </a:prstGeom>
          <a:noFill/>
        </p:spPr>
        <p:txBody>
          <a:bodyPr wrap="square" rtlCol="0">
            <a:spAutoFit/>
          </a:bodyPr>
          <a:lstStyle/>
          <a:p>
            <a:pPr algn="ctr"/>
            <a:r>
              <a:rPr lang="en-US" sz="2000" dirty="0" smtClean="0">
                <a:latin typeface="Arial Black"/>
                <a:cs typeface="Arial Black"/>
              </a:rPr>
              <a:t>PIE</a:t>
            </a:r>
            <a:r>
              <a:rPr lang="en-US" sz="2000" dirty="0" smtClean="0"/>
              <a:t> scholarship students </a:t>
            </a:r>
            <a:r>
              <a:rPr lang="en-US" sz="2000" dirty="0"/>
              <a:t>share their experiences with other </a:t>
            </a:r>
            <a:r>
              <a:rPr lang="en-US" sz="2000" dirty="0" smtClean="0"/>
              <a:t>students. </a:t>
            </a:r>
            <a:endParaRPr lang="en-US" sz="2000" dirty="0"/>
          </a:p>
          <a:p>
            <a:pPr algn="ctr"/>
            <a:endParaRPr lang="en-US" sz="2000" dirty="0"/>
          </a:p>
        </p:txBody>
      </p:sp>
    </p:spTree>
    <p:extLst>
      <p:ext uri="{BB962C8B-B14F-4D97-AF65-F5344CB8AC3E}">
        <p14:creationId xmlns:p14="http://schemas.microsoft.com/office/powerpoint/2010/main" val="3717281501"/>
      </p:ext>
    </p:extLst>
  </p:cSld>
  <p:clrMapOvr>
    <a:masterClrMapping/>
  </p:clrMapOvr>
  <p:transition xmlns:p14="http://schemas.microsoft.com/office/powerpoint/2010/main" spd="slow" advTm="7000">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HSHP_PARTY 20171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906" y="429225"/>
            <a:ext cx="7315200" cy="5372100"/>
          </a:xfrm>
          <a:prstGeom prst="rect">
            <a:avLst/>
          </a:prstGeom>
        </p:spPr>
      </p:pic>
      <p:sp>
        <p:nvSpPr>
          <p:cNvPr id="2" name="TextBox 1"/>
          <p:cNvSpPr txBox="1"/>
          <p:nvPr/>
        </p:nvSpPr>
        <p:spPr>
          <a:xfrm>
            <a:off x="184365" y="6004739"/>
            <a:ext cx="8726618" cy="769441"/>
          </a:xfrm>
          <a:prstGeom prst="rect">
            <a:avLst/>
          </a:prstGeom>
          <a:noFill/>
        </p:spPr>
        <p:txBody>
          <a:bodyPr wrap="square" rtlCol="0">
            <a:spAutoFit/>
          </a:bodyPr>
          <a:lstStyle/>
          <a:p>
            <a:pPr algn="ctr"/>
            <a:r>
              <a:rPr lang="en-US" sz="2200" dirty="0" smtClean="0">
                <a:latin typeface="Arial Black"/>
                <a:cs typeface="Arial Black"/>
              </a:rPr>
              <a:t>PIE</a:t>
            </a:r>
            <a:r>
              <a:rPr lang="en-US" sz="2200" dirty="0" smtClean="0"/>
              <a:t> Scholarship Recipients at the </a:t>
            </a:r>
            <a:r>
              <a:rPr lang="en-US" sz="2200" dirty="0" err="1" smtClean="0"/>
              <a:t>Liebers</a:t>
            </a:r>
            <a:r>
              <a:rPr lang="en-US" sz="2200" dirty="0" smtClean="0"/>
              <a:t>’ Annual Celebration in 2017</a:t>
            </a:r>
          </a:p>
          <a:p>
            <a:pPr algn="ctr"/>
            <a:endParaRPr lang="en-US" sz="2200" dirty="0"/>
          </a:p>
        </p:txBody>
      </p:sp>
    </p:spTree>
    <p:extLst>
      <p:ext uri="{BB962C8B-B14F-4D97-AF65-F5344CB8AC3E}">
        <p14:creationId xmlns:p14="http://schemas.microsoft.com/office/powerpoint/2010/main" val="2338655998"/>
      </p:ext>
    </p:extLst>
  </p:cSld>
  <p:clrMapOvr>
    <a:masterClrMapping/>
  </p:clrMapOvr>
  <p:transition xmlns:p14="http://schemas.microsoft.com/office/powerpoint/2010/main" spd="slow" advTm="7000">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8426"/>
            <a:ext cx="8229600" cy="1943789"/>
          </a:xfrm>
        </p:spPr>
        <p:txBody>
          <a:bodyPr>
            <a:normAutofit/>
          </a:bodyPr>
          <a:lstStyle/>
          <a:p>
            <a:r>
              <a:rPr lang="en-US" dirty="0" smtClean="0"/>
              <a:t>Meet some of our </a:t>
            </a:r>
            <a:br>
              <a:rPr lang="en-US" dirty="0" smtClean="0"/>
            </a:br>
            <a:r>
              <a:rPr lang="en-US" dirty="0" smtClean="0">
                <a:solidFill>
                  <a:srgbClr val="D4041B"/>
                </a:solidFill>
                <a:latin typeface="Arial Black"/>
                <a:cs typeface="Arial Black"/>
              </a:rPr>
              <a:t>P</a:t>
            </a:r>
            <a:r>
              <a:rPr lang="en-US" dirty="0" smtClean="0">
                <a:solidFill>
                  <a:srgbClr val="135BBB"/>
                </a:solidFill>
                <a:latin typeface="Arial Black"/>
                <a:cs typeface="Arial Black"/>
              </a:rPr>
              <a:t>I</a:t>
            </a:r>
            <a:r>
              <a:rPr lang="en-US" dirty="0" smtClean="0">
                <a:solidFill>
                  <a:srgbClr val="44AF38"/>
                </a:solidFill>
                <a:latin typeface="Arial Black"/>
                <a:cs typeface="Arial Black"/>
              </a:rPr>
              <a:t>E</a:t>
            </a:r>
            <a:r>
              <a:rPr lang="en-US" dirty="0" smtClean="0"/>
              <a:t> Scholarship </a:t>
            </a:r>
            <a:r>
              <a:rPr lang="en-US" dirty="0"/>
              <a:t>R</a:t>
            </a:r>
            <a:r>
              <a:rPr lang="en-US" dirty="0" smtClean="0"/>
              <a:t>ecipients</a:t>
            </a:r>
            <a:r>
              <a:rPr lang="mr-IN" dirty="0" smtClean="0"/>
              <a:t>…</a:t>
            </a:r>
            <a:endParaRPr lang="en-US" dirty="0"/>
          </a:p>
        </p:txBody>
      </p:sp>
    </p:spTree>
    <p:extLst>
      <p:ext uri="{BB962C8B-B14F-4D97-AF65-F5344CB8AC3E}">
        <p14:creationId xmlns:p14="http://schemas.microsoft.com/office/powerpoint/2010/main" val="3108064318"/>
      </p:ext>
    </p:extLst>
  </p:cSld>
  <p:clrMapOvr>
    <a:masterClrMapping/>
  </p:clrMapOvr>
  <p:transition xmlns:p14="http://schemas.microsoft.com/office/powerpoint/2010/main" spd="slow" advTm="5000">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ma Bowdoin grad 201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6370" y="1873192"/>
            <a:ext cx="3165476" cy="4431515"/>
          </a:xfrm>
          <a:prstGeom prst="rect">
            <a:avLst/>
          </a:prstGeom>
        </p:spPr>
      </p:pic>
      <p:sp>
        <p:nvSpPr>
          <p:cNvPr id="3" name="TextBox 2"/>
          <p:cNvSpPr txBox="1"/>
          <p:nvPr/>
        </p:nvSpPr>
        <p:spPr>
          <a:xfrm>
            <a:off x="4154547" y="4088950"/>
            <a:ext cx="4633526" cy="2308324"/>
          </a:xfrm>
          <a:prstGeom prst="rect">
            <a:avLst/>
          </a:prstGeom>
          <a:noFill/>
        </p:spPr>
        <p:txBody>
          <a:bodyPr wrap="square" rtlCol="0">
            <a:spAutoFit/>
          </a:bodyPr>
          <a:lstStyle/>
          <a:p>
            <a:r>
              <a:rPr lang="en-US" dirty="0" smtClean="0"/>
              <a:t>Emma graduated Bowdoin College in 2011 with degrees in English and Education. She taught high school English in Watertown, MA, and then in Spain, before returning to Boston, where she is a  graduate student in Social Work at Boston College.  On receiving her MSW, Emma plans to be a School Adjustment Counselor and work with immigrant students.</a:t>
            </a:r>
            <a:endParaRPr lang="en-US" dirty="0"/>
          </a:p>
        </p:txBody>
      </p:sp>
      <p:pic>
        <p:nvPicPr>
          <p:cNvPr id="4" name="Picture 3" descr="Emma Spain '1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69330" y="463258"/>
            <a:ext cx="2696917" cy="3248039"/>
          </a:xfrm>
          <a:prstGeom prst="rect">
            <a:avLst/>
          </a:prstGeom>
        </p:spPr>
      </p:pic>
      <p:sp>
        <p:nvSpPr>
          <p:cNvPr id="5" name="TextBox 4"/>
          <p:cNvSpPr txBox="1"/>
          <p:nvPr/>
        </p:nvSpPr>
        <p:spPr>
          <a:xfrm>
            <a:off x="596370" y="401797"/>
            <a:ext cx="3742544" cy="1107996"/>
          </a:xfrm>
          <a:prstGeom prst="rect">
            <a:avLst/>
          </a:prstGeom>
          <a:noFill/>
        </p:spPr>
        <p:txBody>
          <a:bodyPr wrap="none" rtlCol="0">
            <a:spAutoFit/>
          </a:bodyPr>
          <a:lstStyle/>
          <a:p>
            <a:r>
              <a:rPr lang="en-US" sz="2200" dirty="0" smtClean="0"/>
              <a:t>Emma Rosen</a:t>
            </a:r>
          </a:p>
          <a:p>
            <a:r>
              <a:rPr lang="en-US" sz="2200" dirty="0" smtClean="0"/>
              <a:t>Vinalhaven College Scholarship</a:t>
            </a:r>
          </a:p>
          <a:p>
            <a:r>
              <a:rPr lang="en-US" sz="2200" dirty="0" smtClean="0"/>
              <a:t>2007</a:t>
            </a:r>
            <a:endParaRPr lang="en-US" sz="2200" dirty="0"/>
          </a:p>
        </p:txBody>
      </p:sp>
    </p:spTree>
    <p:extLst>
      <p:ext uri="{BB962C8B-B14F-4D97-AF65-F5344CB8AC3E}">
        <p14:creationId xmlns:p14="http://schemas.microsoft.com/office/powerpoint/2010/main" val="848746078"/>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73" y="2217883"/>
            <a:ext cx="4126186" cy="2862323"/>
          </a:xfrm>
          <a:prstGeom prst="rect">
            <a:avLst/>
          </a:prstGeom>
          <a:noFill/>
        </p:spPr>
        <p:txBody>
          <a:bodyPr wrap="square" rtlCol="0">
            <a:spAutoFit/>
          </a:bodyPr>
          <a:lstStyle/>
          <a:p>
            <a:r>
              <a:rPr lang="en-US" dirty="0"/>
              <a:t>Ladd Olson </a:t>
            </a:r>
            <a:r>
              <a:rPr lang="en-US" dirty="0" smtClean="0"/>
              <a:t>graduated </a:t>
            </a:r>
            <a:r>
              <a:rPr lang="en-US" dirty="0"/>
              <a:t>from Maine Maritime Academy in 2013. </a:t>
            </a:r>
            <a:r>
              <a:rPr lang="en-US" dirty="0" smtClean="0"/>
              <a:t>He </a:t>
            </a:r>
            <a:r>
              <a:rPr lang="en-US" dirty="0"/>
              <a:t>now splits his time between working </a:t>
            </a:r>
            <a:r>
              <a:rPr lang="en-US" dirty="0" smtClean="0"/>
              <a:t>for the </a:t>
            </a:r>
            <a:r>
              <a:rPr lang="en-US" i="1" dirty="0"/>
              <a:t>International Organization of Masters, Mates &amp; Pilots </a:t>
            </a:r>
            <a:r>
              <a:rPr lang="en-US" dirty="0"/>
              <a:t>and </a:t>
            </a:r>
            <a:r>
              <a:rPr lang="en-US" dirty="0" err="1"/>
              <a:t>lobstering</a:t>
            </a:r>
            <a:r>
              <a:rPr lang="en-US" dirty="0"/>
              <a:t> from his boat in </a:t>
            </a:r>
            <a:r>
              <a:rPr lang="en-US" dirty="0" smtClean="0"/>
              <a:t>Vinalhaven. He </a:t>
            </a:r>
            <a:r>
              <a:rPr lang="en-US" dirty="0"/>
              <a:t>recently spent several months working and teaching in the Mediterranean aboard the Maine Maritime </a:t>
            </a:r>
            <a:r>
              <a:rPr lang="en-US" dirty="0" smtClean="0"/>
              <a:t>Academy </a:t>
            </a:r>
            <a:r>
              <a:rPr lang="en-US" dirty="0"/>
              <a:t>vessel, T.S</a:t>
            </a:r>
            <a:r>
              <a:rPr lang="en-US" dirty="0" smtClean="0"/>
              <a:t>. </a:t>
            </a:r>
            <a:r>
              <a:rPr lang="en-US" i="1" dirty="0" smtClean="0"/>
              <a:t>State </a:t>
            </a:r>
            <a:r>
              <a:rPr lang="en-US" i="1" dirty="0"/>
              <a:t>of Maine.</a:t>
            </a:r>
          </a:p>
        </p:txBody>
      </p:sp>
      <p:sp>
        <p:nvSpPr>
          <p:cNvPr id="2" name="TextBox 1"/>
          <p:cNvSpPr txBox="1"/>
          <p:nvPr/>
        </p:nvSpPr>
        <p:spPr>
          <a:xfrm>
            <a:off x="585368" y="512173"/>
            <a:ext cx="3742544" cy="1446550"/>
          </a:xfrm>
          <a:prstGeom prst="rect">
            <a:avLst/>
          </a:prstGeom>
          <a:noFill/>
        </p:spPr>
        <p:txBody>
          <a:bodyPr wrap="none" rtlCol="0">
            <a:spAutoFit/>
          </a:bodyPr>
          <a:lstStyle/>
          <a:p>
            <a:r>
              <a:rPr lang="en-US" sz="2200" dirty="0" smtClean="0"/>
              <a:t>Ladd Olson</a:t>
            </a:r>
            <a:endParaRPr lang="en-US" sz="2200" dirty="0"/>
          </a:p>
          <a:p>
            <a:r>
              <a:rPr lang="en-US" sz="2200" dirty="0" smtClean="0"/>
              <a:t>Vinalhaven </a:t>
            </a:r>
            <a:r>
              <a:rPr lang="en-US" sz="2200" dirty="0"/>
              <a:t>College </a:t>
            </a:r>
            <a:r>
              <a:rPr lang="en-US" sz="2200" dirty="0" smtClean="0"/>
              <a:t>Scholarship </a:t>
            </a:r>
          </a:p>
          <a:p>
            <a:r>
              <a:rPr lang="en-US" sz="2200" dirty="0" smtClean="0"/>
              <a:t>2009</a:t>
            </a:r>
            <a:endParaRPr lang="en-US" sz="2200" dirty="0"/>
          </a:p>
          <a:p>
            <a:endParaRPr lang="en-US" sz="2200" dirty="0"/>
          </a:p>
        </p:txBody>
      </p:sp>
      <p:pic>
        <p:nvPicPr>
          <p:cNvPr id="4" name="Picture 3" descr="Ladd Olson 201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6278" y="1771321"/>
            <a:ext cx="3308885" cy="3308885"/>
          </a:xfrm>
          <a:prstGeom prst="rect">
            <a:avLst/>
          </a:prstGeom>
        </p:spPr>
      </p:pic>
    </p:spTree>
    <p:extLst>
      <p:ext uri="{BB962C8B-B14F-4D97-AF65-F5344CB8AC3E}">
        <p14:creationId xmlns:p14="http://schemas.microsoft.com/office/powerpoint/2010/main" val="1625032420"/>
      </p:ext>
    </p:extLst>
  </p:cSld>
  <p:clrMapOvr>
    <a:masterClrMapping/>
  </p:clrMapOvr>
  <p:transition xmlns:p14="http://schemas.microsoft.com/office/powerpoint/2010/main" spd="slow" advTm="18000">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 Rosen_boa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0965" y="457815"/>
            <a:ext cx="4088256" cy="5436649"/>
          </a:xfrm>
          <a:prstGeom prst="rect">
            <a:avLst/>
          </a:prstGeom>
        </p:spPr>
      </p:pic>
      <p:sp>
        <p:nvSpPr>
          <p:cNvPr id="4" name="TextBox 3"/>
          <p:cNvSpPr txBox="1"/>
          <p:nvPr/>
        </p:nvSpPr>
        <p:spPr>
          <a:xfrm>
            <a:off x="5132817" y="511531"/>
            <a:ext cx="3219042" cy="2585323"/>
          </a:xfrm>
          <a:prstGeom prst="rect">
            <a:avLst/>
          </a:prstGeom>
          <a:noFill/>
        </p:spPr>
        <p:txBody>
          <a:bodyPr wrap="square" rtlCol="0">
            <a:spAutoFit/>
          </a:bodyPr>
          <a:lstStyle/>
          <a:p>
            <a:r>
              <a:rPr lang="en-US" dirty="0" smtClean="0"/>
              <a:t>Sam spent a gap year in Tasmania and graduated from College of the Atlantic in 2013, with a degree in Marine Science, Law &amp; Policy. He currently lives on Vinalhaven and fishes on his boat, the </a:t>
            </a:r>
            <a:r>
              <a:rPr lang="en-US" i="1" dirty="0" err="1" smtClean="0"/>
              <a:t>Minnamura</a:t>
            </a:r>
            <a:r>
              <a:rPr lang="en-US" dirty="0" smtClean="0"/>
              <a:t>.  Sam serves on the board of the Vinalhaven Lobstermen’s Coop.</a:t>
            </a:r>
            <a:endParaRPr lang="en-US" dirty="0"/>
          </a:p>
        </p:txBody>
      </p:sp>
      <p:pic>
        <p:nvPicPr>
          <p:cNvPr id="5" name="Picture 4" descr="Sam Rosen_halibut.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79403" y="3608395"/>
            <a:ext cx="3322398" cy="2776429"/>
          </a:xfrm>
          <a:prstGeom prst="rect">
            <a:avLst/>
          </a:prstGeom>
        </p:spPr>
      </p:pic>
      <p:sp>
        <p:nvSpPr>
          <p:cNvPr id="3" name="TextBox 2"/>
          <p:cNvSpPr txBox="1"/>
          <p:nvPr/>
        </p:nvSpPr>
        <p:spPr>
          <a:xfrm>
            <a:off x="570965" y="5615383"/>
            <a:ext cx="4448691" cy="769441"/>
          </a:xfrm>
          <a:prstGeom prst="rect">
            <a:avLst/>
          </a:prstGeom>
          <a:noFill/>
        </p:spPr>
        <p:txBody>
          <a:bodyPr wrap="none" rtlCol="0">
            <a:spAutoFit/>
          </a:bodyPr>
          <a:lstStyle/>
          <a:p>
            <a:r>
              <a:rPr lang="en-US" sz="2200" dirty="0" smtClean="0"/>
              <a:t>Sam Rosen</a:t>
            </a:r>
          </a:p>
          <a:p>
            <a:r>
              <a:rPr lang="en-US" sz="2200" dirty="0" smtClean="0"/>
              <a:t>Vinalhaven College Scholarship, 2008</a:t>
            </a:r>
          </a:p>
        </p:txBody>
      </p:sp>
    </p:spTree>
    <p:extLst>
      <p:ext uri="{BB962C8B-B14F-4D97-AF65-F5344CB8AC3E}">
        <p14:creationId xmlns:p14="http://schemas.microsoft.com/office/powerpoint/2010/main" val="3524603271"/>
      </p:ext>
    </p:extLst>
  </p:cSld>
  <p:clrMapOvr>
    <a:masterClrMapping/>
  </p:clrMapOvr>
  <p:transition xmlns:p14="http://schemas.microsoft.com/office/powerpoint/2010/main" spd="slow" advTm="20000">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11974</TotalTime>
  <Words>1294</Words>
  <Application>Microsoft Macintosh PowerPoint</Application>
  <PresentationFormat>On-screen Show (4:3)</PresentationFormat>
  <Paragraphs>117</Paragraphs>
  <Slides>32</Slides>
  <Notes>3</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Black</vt:lpstr>
      <vt:lpstr>PARTNERS in ISLAND EDUCATION </vt:lpstr>
      <vt:lpstr>PIE’s Mission</vt:lpstr>
      <vt:lpstr>PIE’s Scholarships</vt:lpstr>
      <vt:lpstr>PowerPoint Presentation</vt:lpstr>
      <vt:lpstr>PowerPoint Presentation</vt:lpstr>
      <vt:lpstr>Meet some of our  PIE Scholarship Recipients…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Partners in Island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 in ISLAND EDUCATION </dc:title>
  <dc:creator>Alice Bissell</dc:creator>
  <cp:lastModifiedBy>Alice Bissell</cp:lastModifiedBy>
  <cp:revision>130</cp:revision>
  <cp:lastPrinted>2018-07-18T21:40:27Z</cp:lastPrinted>
  <dcterms:created xsi:type="dcterms:W3CDTF">2018-03-06T15:25:59Z</dcterms:created>
  <dcterms:modified xsi:type="dcterms:W3CDTF">2018-07-19T16:01:44Z</dcterms:modified>
</cp:coreProperties>
</file>